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Robo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3A6A3D-02B5-4A42-90B3-05B442235B81}">
  <a:tblStyle styleId="{183A6A3D-02B5-4A42-90B3-05B442235B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Robot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a18ad341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a18ad3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9ebe5bad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9ebe5bad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cc65c42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cc65c42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9ebe5bad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9ebe5bad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a18ad34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a18ad34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a18ad341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a18ad341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1668971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1668971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1c811e5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1c811e5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97651b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97651b7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fb5049d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fb5049d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97651b7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97651b7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9df7dc5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9df7dc5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fb5049d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fb5049d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fb5049d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fb5049d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fb5049df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fb5049df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fb4d03b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fb4d03b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fb4d03bb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fb4d03bb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fb4d03b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fb4d03b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fb4d03b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fb4d03b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fb4d03bb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fb4d03b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fb4d03bb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fb4d03bb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fb4d03bb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fb4d03bb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9df7dc5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9df7dc54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fb4d03bb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fb4d03bb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978d067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978d067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fb4d03bb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fb4d03bb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fbf505c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fbf505c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fbf505c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fbf505c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0b2272d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0b2272d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0b2272d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0b2272d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0b2272d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0b2272d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9ebe5ba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9ebe5ba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978d067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978d067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9ebe5b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9ebe5b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0b2272da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0b2272da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0b2272da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0b2272da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0b2272da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0b2272da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978d0677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978d0677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978d067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978d067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9a0849c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9a0849c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9a0849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9a0849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9a0849c4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9a0849c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9a0849c4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9a0849c4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9a0849c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9a0849c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9ebe5bad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9ebe5ba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9a0849c4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9a0849c4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9a0849c4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9a0849c4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9a0849c4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9a0849c4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9a0849c4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9a0849c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9a0849c4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9a0849c4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9a0849c4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9a0849c4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9a0849c4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9a0849c4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9a0849c4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9a0849c4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0b2272da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0b2272da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0b2272da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0b2272da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9ebe5ba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9ebe5ba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0b2272da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0b2272da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0b2272d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0b2272da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0b2272da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0b2272da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0ea170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0ea170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0ea1704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0ea1704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0ea1704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0ea1704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0ea1704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0ea1704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0ea1704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0ea1704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0e8fdf83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0e8fdf8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0e8fdf8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0e8fdf8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9ebe5ba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9ebe5ba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0e8fdf83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10e8fdf83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0e8fdf83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10e8fdf83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0e8fdf83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10e8fdf83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0e8fdf830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0e8fdf830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0e8fdf83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0e8fdf83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0e8fdf83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10e8fdf83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10e8fdf830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10e8fdf830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0e8fdf830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10e8fdf830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0e8fdf830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10e8fdf830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0e8fdf830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10e8fdf830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cc65c42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cc65c42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10e8fdf830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10e8fdf830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0e8fdf830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0e8fdf830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0e8fdf830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10e8fdf830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0e8fdf830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0e8fdf830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10e8fdf830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10e8fdf830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0e8fdf830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10e8fdf830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0e8fdf830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10e8fdf830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0e8fdf830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0e8fdf830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0e8fdf830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0e8fdf830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0e8fdf830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0e8fdf830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9ebe5bad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9ebe5bad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0e8fdf830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0e8fdf830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0e8fdf830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0e8fdf830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0e8fdf830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0e8fdf830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10e8fdf830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10e8fdf830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0e8fdf830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10e8fdf830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DIGfwUt53nI"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craigslist.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getbootstrap.com/docs/5.0/examples/sidebars/" TargetMode="External"/><Relationship Id="rId4" Type="http://schemas.openxmlformats.org/officeDocument/2006/relationships/image" Target="../media/image2.png"/><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material.io/design/color/the-color-system.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en.wikipedia.org/wiki/Color_wheel" TargetMode="External"/><Relationship Id="rId4" Type="http://schemas.openxmlformats.org/officeDocument/2006/relationships/hyperlink" Target="https://color.adobe.com/create/color-wheel" TargetMode="External"/><Relationship Id="rId5" Type="http://schemas.openxmlformats.org/officeDocument/2006/relationships/hyperlink" Target="https://www.canva.com/colors/color-whee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en.wikipedia.org/wiki/Color_wheel" TargetMode="External"/><Relationship Id="rId4" Type="http://schemas.openxmlformats.org/officeDocument/2006/relationships/image" Target="../media/image21.png"/><Relationship Id="rId5"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geniusee.com/single-blog/font-readability-research-famous-designers-vs-scientists" TargetMode="External"/><Relationship Id="rId4" Type="http://schemas.openxmlformats.org/officeDocument/2006/relationships/hyperlink" Target="https://opendyslexic.org" TargetMode="External"/><Relationship Id="rId5" Type="http://schemas.openxmlformats.org/officeDocument/2006/relationships/hyperlink" Target="https://fonts.goog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jpg"/><Relationship Id="rId4" Type="http://schemas.openxmlformats.org/officeDocument/2006/relationships/hyperlink" Target="https://creativecommons.org/licenses/by/2.0/" TargetMode="External"/><Relationship Id="rId5" Type="http://schemas.openxmlformats.org/officeDocument/2006/relationships/hyperlink" Target="https://creativecommons.org/licenses/by/2.0/"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fontawesome.com/" TargetMode="External"/><Relationship Id="rId4" Type="http://schemas.openxmlformats.org/officeDocument/2006/relationships/hyperlink" Target="https://fonts.google.com/icons?selected=Material+Icons" TargetMode="External"/><Relationship Id="rId5" Type="http://schemas.openxmlformats.org/officeDocument/2006/relationships/image" Target="../media/image50.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46.jpg"/><Relationship Id="rId4" Type="http://schemas.openxmlformats.org/officeDocument/2006/relationships/image" Target="../media/image5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49.jpg"/><Relationship Id="rId4" Type="http://schemas.openxmlformats.org/officeDocument/2006/relationships/image" Target="../media/image4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4.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User Interfaces Design</a:t>
            </a:r>
            <a:endParaRPr/>
          </a:p>
          <a:p>
            <a:pPr indent="0" lvl="0" marL="0" rtl="0" algn="l">
              <a:spcBef>
                <a:spcPts val="0"/>
              </a:spcBef>
              <a:spcAft>
                <a:spcPts val="0"/>
              </a:spcAft>
              <a:buNone/>
            </a:pPr>
            <a:r>
              <a:rPr lang="it" sz="3000"/>
              <a:t>Interfacce Utente - Organizzazione di Contenuti</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t>Carmine Dodaro - Università della Calabria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Contenuto dei Testi</a:t>
            </a:r>
            <a:endParaRPr/>
          </a:p>
        </p:txBody>
      </p:sp>
      <p:sp>
        <p:nvSpPr>
          <p:cNvPr id="125" name="Google Shape;125;p22"/>
          <p:cNvSpPr txBox="1"/>
          <p:nvPr>
            <p:ph idx="1" type="body"/>
          </p:nvPr>
        </p:nvSpPr>
        <p:spPr>
          <a:xfrm>
            <a:off x="101200" y="1774375"/>
            <a:ext cx="5364600" cy="32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Il contenuto dei testi è importante quanto la struttura (</a:t>
            </a:r>
            <a:r>
              <a:rPr lang="it" sz="1300">
                <a:solidFill>
                  <a:schemeClr val="accent3"/>
                </a:solidFill>
              </a:rPr>
              <a:t>UX Writing</a:t>
            </a:r>
            <a:r>
              <a:rPr lang="it" sz="1300"/>
              <a:t>):</a:t>
            </a:r>
            <a:endParaRPr sz="1300"/>
          </a:p>
          <a:p>
            <a:pPr indent="-311150" lvl="0" marL="457200" rtl="0" algn="l">
              <a:spcBef>
                <a:spcPts val="1600"/>
              </a:spcBef>
              <a:spcAft>
                <a:spcPts val="0"/>
              </a:spcAft>
              <a:buSzPts val="1300"/>
              <a:buChar char="●"/>
            </a:pPr>
            <a:r>
              <a:rPr lang="it" sz="1300"/>
              <a:t>Usare parole e verbi semplici, possibilmente nella forma attiva. Non mescolate pronomi possessivi diversi nello stesso contesto.</a:t>
            </a:r>
            <a:endParaRPr sz="1300"/>
          </a:p>
          <a:p>
            <a:pPr indent="-311150" lvl="0" marL="457200" rtl="0" algn="l">
              <a:spcBef>
                <a:spcPts val="0"/>
              </a:spcBef>
              <a:spcAft>
                <a:spcPts val="0"/>
              </a:spcAft>
              <a:buSzPts val="1300"/>
              <a:buChar char="●"/>
            </a:pPr>
            <a:r>
              <a:rPr lang="it" sz="1300"/>
              <a:t>Evitate frasi o termini non adatti agli utenti della vostra interfaccia, ad esempio quelli sensibili.</a:t>
            </a:r>
            <a:endParaRPr sz="1300"/>
          </a:p>
          <a:p>
            <a:pPr indent="-311150" lvl="0" marL="457200" rtl="0" algn="l">
              <a:spcBef>
                <a:spcPts val="0"/>
              </a:spcBef>
              <a:spcAft>
                <a:spcPts val="0"/>
              </a:spcAft>
              <a:buSzPts val="1300"/>
              <a:buChar char="●"/>
            </a:pPr>
            <a:r>
              <a:rPr lang="it" sz="1300"/>
              <a:t>Essere originali non è sempre la scelta giusta. Gli utenti sono abituati a uno standard di parole, quindi è importante non forzarli a imparare nuovi elementi per usare la nuova interfaccia.</a:t>
            </a:r>
            <a:endParaRPr sz="1300"/>
          </a:p>
          <a:p>
            <a:pPr indent="-311150" lvl="0" marL="457200" rtl="0" algn="l">
              <a:spcBef>
                <a:spcPts val="0"/>
              </a:spcBef>
              <a:spcAft>
                <a:spcPts val="0"/>
              </a:spcAft>
              <a:buSzPts val="1300"/>
              <a:buChar char="●"/>
            </a:pPr>
            <a:r>
              <a:rPr lang="it" sz="1300"/>
              <a:t>Evitate parole troppo tecniche o non di uso comune.</a:t>
            </a:r>
            <a:endParaRPr sz="1300"/>
          </a:p>
          <a:p>
            <a:pPr indent="-311150" lvl="0" marL="457200" rtl="0" algn="l">
              <a:spcBef>
                <a:spcPts val="0"/>
              </a:spcBef>
              <a:spcAft>
                <a:spcPts val="0"/>
              </a:spcAft>
              <a:buSzPts val="1300"/>
              <a:buChar char="●"/>
            </a:pPr>
            <a:r>
              <a:rPr lang="it" sz="1300"/>
              <a:t>Cercate di usare parole che siano politicamente corrette ed evitate di utilizzare il genere se non è necessario.</a:t>
            </a:r>
            <a:endParaRPr sz="1300"/>
          </a:p>
          <a:p>
            <a:pPr indent="-311150" lvl="0" marL="457200" rtl="0" algn="l">
              <a:spcBef>
                <a:spcPts val="0"/>
              </a:spcBef>
              <a:spcAft>
                <a:spcPts val="0"/>
              </a:spcAft>
              <a:buSzPts val="1300"/>
              <a:buChar char="●"/>
            </a:pPr>
            <a:r>
              <a:rPr lang="it" sz="1300"/>
              <a:t>Anche cambiare poche parole può avere un grosso impatto.</a:t>
            </a:r>
            <a:endParaRPr sz="1300"/>
          </a:p>
        </p:txBody>
      </p:sp>
      <p:pic>
        <p:nvPicPr>
          <p:cNvPr descr="People encounter a lot of high-quality, visually compelling apps. So what can you do to make sure they connect with yours? This is where content strategy comes in. We’ll share how you can use words to create a clear brand voice and unify your user experience. The talk will include case studies from Google UX writers, as well as writing principles you can apply to your own product.&#10;&#10;See all the talks from Google I/O '17 here: https://goo.gl/D0D4VE&#10;Watch more Android talks at I/O '17 here: https://goo.gl/c0LWYl&#10;Watch more Chrome talks at I/O '17 here: https://goo.gl/Q1bFGY&#10;Watch more Firebase talks at I/O '17 here: https://goo.gl/pmO4Dr&#10;&#10;Subscribe to the Google Developers channel: http://goo.gl/mQyv5L&#10;&#10;#io17 #GoogleIO #GoogleIO2017 event: Google I/O 2017; re_ty: Publish;" id="126" name="Google Shape;126;p22" title="How Words Can Make Your Product Stand Out (Google I/O '17)">
            <a:hlinkClick r:id="rId3"/>
          </p:cNvPr>
          <p:cNvPicPr preferRelativeResize="0"/>
          <p:nvPr/>
        </p:nvPicPr>
        <p:blipFill>
          <a:blip r:embed="rId4">
            <a:alphaModFix/>
          </a:blip>
          <a:stretch>
            <a:fillRect/>
          </a:stretch>
        </p:blipFill>
        <p:spPr>
          <a:xfrm>
            <a:off x="5640175" y="1834850"/>
            <a:ext cx="3373400" cy="2530050"/>
          </a:xfrm>
          <a:prstGeom prst="rect">
            <a:avLst/>
          </a:prstGeom>
          <a:noFill/>
          <a:ln>
            <a:noFill/>
          </a:ln>
        </p:spPr>
      </p:pic>
      <p:sp>
        <p:nvSpPr>
          <p:cNvPr id="127" name="Google Shape;127;p22"/>
          <p:cNvSpPr txBox="1"/>
          <p:nvPr/>
        </p:nvSpPr>
        <p:spPr>
          <a:xfrm>
            <a:off x="5640175" y="4364900"/>
            <a:ext cx="33939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sz="1100">
                <a:solidFill>
                  <a:schemeClr val="lt2"/>
                </a:solidFill>
                <a:latin typeface="Roboto"/>
                <a:ea typeface="Roboto"/>
                <a:cs typeface="Roboto"/>
                <a:sym typeface="Roboto"/>
              </a:rPr>
              <a:t>Google I/O 2017. Cambiare “Book a room” in “Check availability” ha portato a un aumento del 17% del coinvolgimento.</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Schermate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Schermate</a:t>
            </a:r>
            <a:endParaRPr/>
          </a:p>
        </p:txBody>
      </p:sp>
      <p:sp>
        <p:nvSpPr>
          <p:cNvPr id="138" name="Google Shape;138;p24"/>
          <p:cNvSpPr txBox="1"/>
          <p:nvPr>
            <p:ph idx="1" type="body"/>
          </p:nvPr>
        </p:nvSpPr>
        <p:spPr>
          <a:xfrm>
            <a:off x="306350" y="1862300"/>
            <a:ext cx="8344200" cy="328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t" sz="1400"/>
              <a:t>Tipicamente possiamo osservare 4 diversi tipologie di schermate:</a:t>
            </a:r>
            <a:endParaRPr sz="1400"/>
          </a:p>
          <a:p>
            <a:pPr indent="-317500" lvl="0" marL="457200" rtl="0" algn="l">
              <a:lnSpc>
                <a:spcPct val="150000"/>
              </a:lnSpc>
              <a:spcBef>
                <a:spcPts val="1600"/>
              </a:spcBef>
              <a:spcAft>
                <a:spcPts val="0"/>
              </a:spcAft>
              <a:buSzPts val="1400"/>
              <a:buChar char="●"/>
            </a:pPr>
            <a:r>
              <a:rPr lang="it" sz="1400">
                <a:solidFill>
                  <a:schemeClr val="accent3"/>
                </a:solidFill>
              </a:rPr>
              <a:t>Riepilogo</a:t>
            </a:r>
            <a:r>
              <a:rPr lang="it" sz="1400"/>
              <a:t>: Mostrano una lista di elementi.</a:t>
            </a:r>
            <a:endParaRPr sz="1400"/>
          </a:p>
          <a:p>
            <a:pPr indent="-317500" lvl="0" marL="457200" rtl="0" algn="l">
              <a:lnSpc>
                <a:spcPct val="150000"/>
              </a:lnSpc>
              <a:spcBef>
                <a:spcPts val="0"/>
              </a:spcBef>
              <a:spcAft>
                <a:spcPts val="0"/>
              </a:spcAft>
              <a:buSzPts val="1400"/>
              <a:buChar char="●"/>
            </a:pPr>
            <a:r>
              <a:rPr lang="it" sz="1400">
                <a:solidFill>
                  <a:schemeClr val="accent3"/>
                </a:solidFill>
              </a:rPr>
              <a:t>Focus</a:t>
            </a:r>
            <a:r>
              <a:rPr lang="it" sz="1400"/>
              <a:t>: Mostrano un singolo elemento, come una mappa, un libro, un video, ecc.</a:t>
            </a:r>
            <a:endParaRPr sz="1400"/>
          </a:p>
          <a:p>
            <a:pPr indent="-317500" lvl="0" marL="457200" rtl="0" algn="l">
              <a:lnSpc>
                <a:spcPct val="150000"/>
              </a:lnSpc>
              <a:spcBef>
                <a:spcPts val="0"/>
              </a:spcBef>
              <a:spcAft>
                <a:spcPts val="0"/>
              </a:spcAft>
              <a:buSzPts val="1400"/>
              <a:buChar char="●"/>
            </a:pPr>
            <a:r>
              <a:rPr lang="it" sz="1400">
                <a:solidFill>
                  <a:schemeClr val="accent3"/>
                </a:solidFill>
              </a:rPr>
              <a:t>Creazione</a:t>
            </a:r>
            <a:r>
              <a:rPr lang="it" sz="1400"/>
              <a:t>: Permettono di creare qualcosa.</a:t>
            </a:r>
            <a:endParaRPr sz="1400"/>
          </a:p>
          <a:p>
            <a:pPr indent="-317500" lvl="0" marL="457200" rtl="0" algn="l">
              <a:lnSpc>
                <a:spcPct val="150000"/>
              </a:lnSpc>
              <a:spcBef>
                <a:spcPts val="0"/>
              </a:spcBef>
              <a:spcAft>
                <a:spcPts val="0"/>
              </a:spcAft>
              <a:buSzPts val="1400"/>
              <a:buChar char="●"/>
            </a:pPr>
            <a:r>
              <a:rPr lang="it" sz="1400">
                <a:solidFill>
                  <a:schemeClr val="accent3"/>
                </a:solidFill>
              </a:rPr>
              <a:t>Azione</a:t>
            </a:r>
            <a:r>
              <a:rPr lang="it" sz="1400"/>
              <a:t>: Facilitano l’esecuzione di un task.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1000"/>
                                        <p:tgtEl>
                                          <p:spTgt spid="1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Schermate di riepilogo</a:t>
            </a:r>
            <a:endParaRPr/>
          </a:p>
        </p:txBody>
      </p:sp>
      <p:sp>
        <p:nvSpPr>
          <p:cNvPr id="144" name="Google Shape;144;p25"/>
          <p:cNvSpPr txBox="1"/>
          <p:nvPr>
            <p:ph idx="1" type="body"/>
          </p:nvPr>
        </p:nvSpPr>
        <p:spPr>
          <a:xfrm>
            <a:off x="306350" y="1862300"/>
            <a:ext cx="8344200" cy="328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t" sz="1400"/>
              <a:t>Alcune considerazioni da tenere a mente quando si considera il design di queste schermate:</a:t>
            </a:r>
            <a:endParaRPr sz="1400"/>
          </a:p>
          <a:p>
            <a:pPr indent="-317500" lvl="0" marL="457200" rtl="0" algn="l">
              <a:lnSpc>
                <a:spcPct val="150000"/>
              </a:lnSpc>
              <a:spcBef>
                <a:spcPts val="1600"/>
              </a:spcBef>
              <a:spcAft>
                <a:spcPts val="0"/>
              </a:spcAft>
              <a:buSzPts val="1400"/>
              <a:buChar char="●"/>
            </a:pPr>
            <a:r>
              <a:rPr lang="it" sz="1400"/>
              <a:t>Qual è la quantità di dati da mostrare?</a:t>
            </a:r>
            <a:endParaRPr sz="1400"/>
          </a:p>
          <a:p>
            <a:pPr indent="-317500" lvl="0" marL="457200" rtl="0" algn="l">
              <a:lnSpc>
                <a:spcPct val="150000"/>
              </a:lnSpc>
              <a:spcBef>
                <a:spcPts val="0"/>
              </a:spcBef>
              <a:spcAft>
                <a:spcPts val="0"/>
              </a:spcAft>
              <a:buSzPts val="1400"/>
              <a:buChar char="●"/>
            </a:pPr>
            <a:r>
              <a:rPr lang="it" sz="1400"/>
              <a:t>Qual è lo spazio a disposizione per mostrare il contenuto?</a:t>
            </a:r>
            <a:endParaRPr sz="1400"/>
          </a:p>
          <a:p>
            <a:pPr indent="-317500" lvl="0" marL="457200" rtl="0" algn="l">
              <a:lnSpc>
                <a:spcPct val="150000"/>
              </a:lnSpc>
              <a:spcBef>
                <a:spcPts val="0"/>
              </a:spcBef>
              <a:spcAft>
                <a:spcPts val="0"/>
              </a:spcAft>
              <a:buSzPts val="1400"/>
              <a:buChar char="●"/>
            </a:pPr>
            <a:r>
              <a:rPr lang="it" sz="1400"/>
              <a:t>L’organizzazione è gerarchica o diretta?</a:t>
            </a:r>
            <a:endParaRPr sz="1400"/>
          </a:p>
          <a:p>
            <a:pPr indent="-317500" lvl="0" marL="457200" rtl="0" algn="l">
              <a:lnSpc>
                <a:spcPct val="150000"/>
              </a:lnSpc>
              <a:spcBef>
                <a:spcPts val="0"/>
              </a:spcBef>
              <a:spcAft>
                <a:spcPts val="0"/>
              </a:spcAft>
              <a:buSzPts val="1400"/>
              <a:buChar char="●"/>
            </a:pPr>
            <a:r>
              <a:rPr lang="it" sz="1400"/>
              <a:t>Come sono ordinate le informazioni? L’utente può cambiare in modo arbitrario l’ordine?</a:t>
            </a:r>
            <a:endParaRPr sz="1400"/>
          </a:p>
          <a:p>
            <a:pPr indent="-317500" lvl="0" marL="457200" rtl="0" algn="l">
              <a:lnSpc>
                <a:spcPct val="150000"/>
              </a:lnSpc>
              <a:spcBef>
                <a:spcPts val="0"/>
              </a:spcBef>
              <a:spcAft>
                <a:spcPts val="0"/>
              </a:spcAft>
              <a:buSzPts val="1400"/>
              <a:buChar char="●"/>
            </a:pPr>
            <a:r>
              <a:rPr lang="it" sz="1400"/>
              <a:t>L’utente può ricercare all’interno del contenuto o filtrare il contenuto?</a:t>
            </a:r>
            <a:endParaRPr sz="1400"/>
          </a:p>
          <a:p>
            <a:pPr indent="-317500" lvl="0" marL="457200" rtl="0" algn="l">
              <a:lnSpc>
                <a:spcPct val="150000"/>
              </a:lnSpc>
              <a:spcBef>
                <a:spcPts val="0"/>
              </a:spcBef>
              <a:spcAft>
                <a:spcPts val="0"/>
              </a:spcAft>
              <a:buSzPts val="1400"/>
              <a:buChar char="●"/>
            </a:pPr>
            <a:r>
              <a:rPr lang="it" sz="1400"/>
              <a:t>Che tipo di informazioni devono essere mostrare con ogni elemento?</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10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1000"/>
                                        <p:tgtEl>
                                          <p:spTgt spid="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Effect filter="fade" transition="in">
                                      <p:cBhvr>
                                        <p:cTn dur="1000"/>
                                        <p:tgtEl>
                                          <p:spTgt spid="1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6" st="6"/>
                                            </p:txEl>
                                          </p:spTgt>
                                        </p:tgtEl>
                                        <p:attrNameLst>
                                          <p:attrName>style.visibility</p:attrName>
                                        </p:attrNameLst>
                                      </p:cBhvr>
                                      <p:to>
                                        <p:strVal val="visible"/>
                                      </p:to>
                                    </p:set>
                                    <p:animEffect filter="fade" transition="in">
                                      <p:cBhvr>
                                        <p:cTn dur="1000"/>
                                        <p:tgtEl>
                                          <p:spTgt spid="14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Schermate Focus</a:t>
            </a:r>
            <a:endParaRPr/>
          </a:p>
        </p:txBody>
      </p:sp>
      <p:sp>
        <p:nvSpPr>
          <p:cNvPr id="150" name="Google Shape;150;p26"/>
          <p:cNvSpPr txBox="1"/>
          <p:nvPr>
            <p:ph idx="4294967295" type="body"/>
          </p:nvPr>
        </p:nvSpPr>
        <p:spPr>
          <a:xfrm>
            <a:off x="290550" y="814275"/>
            <a:ext cx="8634300" cy="70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it" sz="1400"/>
              <a:t>In questa tipologia di schermate è importante che il contenuto sia in risalto, possono essere presenti dei pulsanti di navigazione ma devono essere meno evidenti.</a:t>
            </a:r>
            <a:endParaRPr sz="1400"/>
          </a:p>
        </p:txBody>
      </p:sp>
      <p:pic>
        <p:nvPicPr>
          <p:cNvPr id="151" name="Google Shape;151;p26"/>
          <p:cNvPicPr preferRelativeResize="0"/>
          <p:nvPr/>
        </p:nvPicPr>
        <p:blipFill>
          <a:blip r:embed="rId3">
            <a:alphaModFix/>
          </a:blip>
          <a:stretch>
            <a:fillRect/>
          </a:stretch>
        </p:blipFill>
        <p:spPr>
          <a:xfrm>
            <a:off x="371150" y="1556025"/>
            <a:ext cx="5603026" cy="3587474"/>
          </a:xfrm>
          <a:prstGeom prst="rect">
            <a:avLst/>
          </a:prstGeom>
          <a:noFill/>
          <a:ln>
            <a:noFill/>
          </a:ln>
        </p:spPr>
      </p:pic>
      <p:sp>
        <p:nvSpPr>
          <p:cNvPr id="152" name="Google Shape;152;p26"/>
          <p:cNvSpPr txBox="1"/>
          <p:nvPr/>
        </p:nvSpPr>
        <p:spPr>
          <a:xfrm>
            <a:off x="6368900" y="1719000"/>
            <a:ext cx="2475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Riproduzione a tutto schermo su youtube:</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Il focus è sul video.</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I pulsanti in alto e in basso sono visibili solo muovendo il mouse e spariscono dopo qualche secondo.</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I pulsanti non interferiscono con la fruizione del video.</a:t>
            </a:r>
            <a:endParaRPr>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Schermate di creazione</a:t>
            </a:r>
            <a:endParaRPr/>
          </a:p>
        </p:txBody>
      </p:sp>
      <p:sp>
        <p:nvSpPr>
          <p:cNvPr id="158" name="Google Shape;158;p27"/>
          <p:cNvSpPr txBox="1"/>
          <p:nvPr>
            <p:ph idx="1" type="body"/>
          </p:nvPr>
        </p:nvSpPr>
        <p:spPr>
          <a:xfrm>
            <a:off x="306350" y="1862300"/>
            <a:ext cx="8344200" cy="328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t" sz="1400"/>
              <a:t>Queste schermate permettono di creare o aggiornare oggetti digitali. Ad esempio, questa </a:t>
            </a:r>
            <a:r>
              <a:rPr lang="it" sz="1400"/>
              <a:t>tipologia</a:t>
            </a:r>
            <a:r>
              <a:rPr lang="it" sz="1400"/>
              <a:t> di schermate sono comuni nell’ambito degli editor di testo o di immagini, per lo sviluppo del codice, ecc. In genere abbiamo due tipi di architetture:</a:t>
            </a:r>
            <a:endParaRPr sz="1400"/>
          </a:p>
          <a:p>
            <a:pPr indent="-317500" lvl="0" marL="457200" rtl="0" algn="l">
              <a:lnSpc>
                <a:spcPct val="150000"/>
              </a:lnSpc>
              <a:spcBef>
                <a:spcPts val="1600"/>
              </a:spcBef>
              <a:spcAft>
                <a:spcPts val="0"/>
              </a:spcAft>
              <a:buSzPts val="1400"/>
              <a:buChar char="●"/>
            </a:pPr>
            <a:r>
              <a:rPr lang="it" sz="1400"/>
              <a:t>Uno spazio di lavoro centrale con tanti strumenti intorno. In generale, lo spazio di lavoro centrale consiste in uno spazio bianco molto grande dove l’utente può </a:t>
            </a:r>
            <a:r>
              <a:rPr lang="it" sz="1400"/>
              <a:t>scrivere o modificare oggetti esistenti. Gli strumenti sono rappresentati da tante icone.</a:t>
            </a:r>
            <a:endParaRPr sz="1400"/>
          </a:p>
          <a:p>
            <a:pPr indent="-317500" lvl="0" marL="457200" rtl="0" algn="l">
              <a:lnSpc>
                <a:spcPct val="150000"/>
              </a:lnSpc>
              <a:spcBef>
                <a:spcPts val="0"/>
              </a:spcBef>
              <a:spcAft>
                <a:spcPts val="0"/>
              </a:spcAft>
              <a:buSzPts val="1400"/>
              <a:buChar char="●"/>
            </a:pPr>
            <a:r>
              <a:rPr lang="it" sz="1400"/>
              <a:t>Workspaces, cioè finestre che contengono diversi documenti e che permettono all’utente di lavorare in parallelo. Possono essere implementate con tab, pannelli, split window, finestre separate, ecc.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10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10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1000"/>
                                        <p:tgtEl>
                                          <p:spTgt spid="1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Schermate di azione</a:t>
            </a:r>
            <a:endParaRPr/>
          </a:p>
        </p:txBody>
      </p:sp>
      <p:sp>
        <p:nvSpPr>
          <p:cNvPr id="164" name="Google Shape;164;p28"/>
          <p:cNvSpPr txBox="1"/>
          <p:nvPr>
            <p:ph idx="1" type="body"/>
          </p:nvPr>
        </p:nvSpPr>
        <p:spPr>
          <a:xfrm>
            <a:off x="306350" y="1862300"/>
            <a:ext cx="8344200" cy="328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Questa tipologia di schermate comprende le interfacce che servono per compiere un’azione.</a:t>
            </a:r>
            <a:r>
              <a:rPr lang="it" sz="1400"/>
              <a:t> Le azioni possono essere diverso tipo:</a:t>
            </a:r>
            <a:endParaRPr sz="1400"/>
          </a:p>
          <a:p>
            <a:pPr indent="-317500" lvl="0" marL="457200" rtl="0" algn="l">
              <a:lnSpc>
                <a:spcPct val="115000"/>
              </a:lnSpc>
              <a:spcBef>
                <a:spcPts val="1600"/>
              </a:spcBef>
              <a:spcAft>
                <a:spcPts val="0"/>
              </a:spcAft>
              <a:buSzPts val="1400"/>
              <a:buChar char="●"/>
            </a:pPr>
            <a:r>
              <a:rPr lang="it" sz="1400"/>
              <a:t>registrarsi,</a:t>
            </a:r>
            <a:endParaRPr sz="1400"/>
          </a:p>
          <a:p>
            <a:pPr indent="-317500" lvl="0" marL="457200" rtl="0" algn="l">
              <a:lnSpc>
                <a:spcPct val="115000"/>
              </a:lnSpc>
              <a:spcBef>
                <a:spcPts val="0"/>
              </a:spcBef>
              <a:spcAft>
                <a:spcPts val="0"/>
              </a:spcAft>
              <a:buSzPts val="1400"/>
              <a:buChar char="●"/>
            </a:pPr>
            <a:r>
              <a:rPr lang="it" sz="1400"/>
              <a:t>fare un acquisto,</a:t>
            </a:r>
            <a:endParaRPr sz="1400"/>
          </a:p>
          <a:p>
            <a:pPr indent="-317500" lvl="0" marL="457200" rtl="0" algn="l">
              <a:lnSpc>
                <a:spcPct val="115000"/>
              </a:lnSpc>
              <a:spcBef>
                <a:spcPts val="0"/>
              </a:spcBef>
              <a:spcAft>
                <a:spcPts val="0"/>
              </a:spcAft>
              <a:buSzPts val="1400"/>
              <a:buChar char="●"/>
            </a:pPr>
            <a:r>
              <a:rPr lang="it" sz="1400"/>
              <a:t>stampare,</a:t>
            </a:r>
            <a:endParaRPr sz="1400"/>
          </a:p>
          <a:p>
            <a:pPr indent="-317500" lvl="0" marL="457200" rtl="0" algn="l">
              <a:lnSpc>
                <a:spcPct val="115000"/>
              </a:lnSpc>
              <a:spcBef>
                <a:spcPts val="0"/>
              </a:spcBef>
              <a:spcAft>
                <a:spcPts val="0"/>
              </a:spcAft>
              <a:buSzPts val="1400"/>
              <a:buChar char="●"/>
            </a:pPr>
            <a:r>
              <a:rPr lang="it" sz="1400"/>
              <a:t>upload/download di elementi,</a:t>
            </a:r>
            <a:endParaRPr sz="1400"/>
          </a:p>
          <a:p>
            <a:pPr indent="-317500" lvl="0" marL="457200" rtl="0" algn="l">
              <a:lnSpc>
                <a:spcPct val="115000"/>
              </a:lnSpc>
              <a:spcBef>
                <a:spcPts val="0"/>
              </a:spcBef>
              <a:spcAft>
                <a:spcPts val="0"/>
              </a:spcAft>
              <a:buSzPts val="1400"/>
              <a:buChar char="●"/>
            </a:pPr>
            <a:r>
              <a:rPr lang="it" sz="1400"/>
              <a:t>aggiornamento delle impostazioni,</a:t>
            </a:r>
            <a:endParaRPr sz="1400"/>
          </a:p>
          <a:p>
            <a:pPr indent="-317500" lvl="0" marL="457200" rtl="0" algn="l">
              <a:lnSpc>
                <a:spcPct val="115000"/>
              </a:lnSpc>
              <a:spcBef>
                <a:spcPts val="0"/>
              </a:spcBef>
              <a:spcAft>
                <a:spcPts val="0"/>
              </a:spcAft>
              <a:buSzPts val="1400"/>
              <a:buChar char="●"/>
            </a:pPr>
            <a:r>
              <a:rPr lang="it" sz="1400"/>
              <a:t>ecc.</a:t>
            </a:r>
            <a:endParaRPr sz="1400"/>
          </a:p>
          <a:p>
            <a:pPr indent="0" lvl="0" marL="0" rtl="0" algn="l">
              <a:lnSpc>
                <a:spcPct val="115000"/>
              </a:lnSpc>
              <a:spcBef>
                <a:spcPts val="1600"/>
              </a:spcBef>
              <a:spcAft>
                <a:spcPts val="1600"/>
              </a:spcAft>
              <a:buNone/>
            </a:pPr>
            <a:r>
              <a:rPr lang="it" sz="1400"/>
              <a:t>Per queste schermate si utilizzano spesso le </a:t>
            </a:r>
            <a:r>
              <a:rPr lang="it" sz="1400" u="sng">
                <a:solidFill>
                  <a:schemeClr val="hlink"/>
                </a:solidFill>
                <a:hlinkClick action="ppaction://hlinksldjump" r:id="rId3"/>
              </a:rPr>
              <a:t>Form</a:t>
            </a:r>
            <a:r>
              <a:rPr lang="it" sz="1400"/>
              <a:t>.</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Navigazione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 type="body"/>
          </p:nvPr>
        </p:nvSpPr>
        <p:spPr>
          <a:xfrm>
            <a:off x="4710300" y="1862300"/>
            <a:ext cx="4433700" cy="328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Alcuni tipi di navigazione:</a:t>
            </a:r>
            <a:endParaRPr sz="1400"/>
          </a:p>
          <a:p>
            <a:pPr indent="-317500" lvl="0" marL="457200" rtl="0" algn="l">
              <a:lnSpc>
                <a:spcPct val="115000"/>
              </a:lnSpc>
              <a:spcBef>
                <a:spcPts val="1600"/>
              </a:spcBef>
              <a:spcAft>
                <a:spcPts val="0"/>
              </a:spcAft>
              <a:buSzPts val="1400"/>
              <a:buChar char="●"/>
            </a:pPr>
            <a:r>
              <a:rPr lang="it" sz="1400"/>
              <a:t>Navigazione globale</a:t>
            </a:r>
            <a:endParaRPr sz="1400"/>
          </a:p>
          <a:p>
            <a:pPr indent="-317500" lvl="0" marL="457200" rtl="0" algn="l">
              <a:lnSpc>
                <a:spcPct val="115000"/>
              </a:lnSpc>
              <a:spcBef>
                <a:spcPts val="0"/>
              </a:spcBef>
              <a:spcAft>
                <a:spcPts val="0"/>
              </a:spcAft>
              <a:buSzPts val="1400"/>
              <a:buChar char="●"/>
            </a:pPr>
            <a:r>
              <a:rPr lang="it" sz="1400"/>
              <a:t>Navigazione di aspetti non legati all’applicazione</a:t>
            </a:r>
            <a:endParaRPr sz="1400"/>
          </a:p>
          <a:p>
            <a:pPr indent="-317500" lvl="0" marL="457200" rtl="0" algn="l">
              <a:lnSpc>
                <a:spcPct val="115000"/>
              </a:lnSpc>
              <a:spcBef>
                <a:spcPts val="0"/>
              </a:spcBef>
              <a:spcAft>
                <a:spcPts val="0"/>
              </a:spcAft>
              <a:buSzPts val="1400"/>
              <a:buChar char="●"/>
            </a:pPr>
            <a:r>
              <a:rPr lang="it" sz="1400"/>
              <a:t>Navigazione per contenuto correlato</a:t>
            </a:r>
            <a:endParaRPr sz="1400"/>
          </a:p>
          <a:p>
            <a:pPr indent="0" lvl="0" marL="0" rtl="0" algn="l">
              <a:lnSpc>
                <a:spcPct val="115000"/>
              </a:lnSpc>
              <a:spcBef>
                <a:spcPts val="1600"/>
              </a:spcBef>
              <a:spcAft>
                <a:spcPts val="1600"/>
              </a:spcAft>
              <a:buNone/>
            </a:pPr>
            <a:r>
              <a:t/>
            </a:r>
            <a:endParaRPr sz="1400"/>
          </a:p>
        </p:txBody>
      </p:sp>
      <p:sp>
        <p:nvSpPr>
          <p:cNvPr id="175" name="Google Shape;175;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Navigare tra i contenuti</a:t>
            </a:r>
            <a:endParaRPr/>
          </a:p>
        </p:txBody>
      </p:sp>
      <p:sp>
        <p:nvSpPr>
          <p:cNvPr id="176" name="Google Shape;176;p30"/>
          <p:cNvSpPr txBox="1"/>
          <p:nvPr>
            <p:ph idx="1" type="body"/>
          </p:nvPr>
        </p:nvSpPr>
        <p:spPr>
          <a:xfrm>
            <a:off x="276600" y="1862300"/>
            <a:ext cx="4433700" cy="328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Un aspetto importante della realizzazione di interfacce grafiche è nella navigazione tra i contenuti:</a:t>
            </a:r>
            <a:endParaRPr sz="1400"/>
          </a:p>
          <a:p>
            <a:pPr indent="-317500" lvl="0" marL="457200" rtl="0" algn="l">
              <a:lnSpc>
                <a:spcPct val="115000"/>
              </a:lnSpc>
              <a:spcBef>
                <a:spcPts val="1600"/>
              </a:spcBef>
              <a:spcAft>
                <a:spcPts val="0"/>
              </a:spcAft>
              <a:buSzPts val="1400"/>
              <a:buChar char="●"/>
            </a:pPr>
            <a:r>
              <a:rPr lang="it" sz="1400"/>
              <a:t>Come fanno gli utenti a conoscere la loro posizione all’interno del sistema?</a:t>
            </a:r>
            <a:endParaRPr sz="1400"/>
          </a:p>
          <a:p>
            <a:pPr indent="-317500" lvl="0" marL="457200" rtl="0" algn="l">
              <a:lnSpc>
                <a:spcPct val="115000"/>
              </a:lnSpc>
              <a:spcBef>
                <a:spcPts val="0"/>
              </a:spcBef>
              <a:spcAft>
                <a:spcPts val="0"/>
              </a:spcAft>
              <a:buSzPts val="1400"/>
              <a:buChar char="●"/>
            </a:pPr>
            <a:r>
              <a:rPr lang="it" sz="1400"/>
              <a:t>Quale sono le prossime schermate che possono visitare da quella attuale?</a:t>
            </a:r>
            <a:endParaRPr sz="1400"/>
          </a:p>
          <a:p>
            <a:pPr indent="-317500" lvl="0" marL="457200" rtl="0" algn="l">
              <a:lnSpc>
                <a:spcPct val="115000"/>
              </a:lnSpc>
              <a:spcBef>
                <a:spcPts val="0"/>
              </a:spcBef>
              <a:spcAft>
                <a:spcPts val="0"/>
              </a:spcAft>
              <a:buSzPts val="1400"/>
              <a:buChar char="●"/>
            </a:pPr>
            <a:r>
              <a:rPr lang="it" sz="1400"/>
              <a:t>Come possono arrivare a tali schermate?</a:t>
            </a:r>
            <a:endParaRPr sz="1400"/>
          </a:p>
          <a:p>
            <a:pPr indent="0" lvl="0" marL="0" rtl="0" algn="l">
              <a:lnSpc>
                <a:spcPct val="115000"/>
              </a:lnSpc>
              <a:spcBef>
                <a:spcPts val="1600"/>
              </a:spcBef>
              <a:spcAft>
                <a:spcPts val="0"/>
              </a:spcAft>
              <a:buNone/>
            </a:pPr>
            <a:r>
              <a:rPr lang="it" sz="1400"/>
              <a:t>Lo scopo della navigazione è di aiutare gli utenti a conoscere e capire le informazioni relative allo spazio in cui si trovano.</a:t>
            </a:r>
            <a:endParaRPr sz="1400"/>
          </a:p>
          <a:p>
            <a:pPr indent="0" lvl="0" marL="0" rtl="0" algn="l">
              <a:lnSpc>
                <a:spcPct val="115000"/>
              </a:lnSpc>
              <a:spcBef>
                <a:spcPts val="16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Navigazione globale</a:t>
            </a:r>
            <a:endParaRPr/>
          </a:p>
        </p:txBody>
      </p:sp>
      <p:sp>
        <p:nvSpPr>
          <p:cNvPr id="182" name="Google Shape;182;p31"/>
          <p:cNvSpPr txBox="1"/>
          <p:nvPr>
            <p:ph idx="1" type="body"/>
          </p:nvPr>
        </p:nvSpPr>
        <p:spPr>
          <a:xfrm>
            <a:off x="276600" y="1862300"/>
            <a:ext cx="8748300" cy="4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È presente nella maggioranza di siti e applicazioni. Di solito ha la forma di menu, tab, barre laterali, ecc.</a:t>
            </a:r>
            <a:endParaRPr sz="1400"/>
          </a:p>
          <a:p>
            <a:pPr indent="0" lvl="0" marL="0" rtl="0" algn="l">
              <a:lnSpc>
                <a:spcPct val="115000"/>
              </a:lnSpc>
              <a:spcBef>
                <a:spcPts val="1600"/>
              </a:spcBef>
              <a:spcAft>
                <a:spcPts val="1600"/>
              </a:spcAft>
              <a:buNone/>
            </a:pPr>
            <a:r>
              <a:t/>
            </a:r>
            <a:endParaRPr sz="1400"/>
          </a:p>
        </p:txBody>
      </p:sp>
      <p:pic>
        <p:nvPicPr>
          <p:cNvPr id="183" name="Google Shape;183;p31"/>
          <p:cNvPicPr preferRelativeResize="0"/>
          <p:nvPr/>
        </p:nvPicPr>
        <p:blipFill>
          <a:blip r:embed="rId3">
            <a:alphaModFix/>
          </a:blip>
          <a:stretch>
            <a:fillRect/>
          </a:stretch>
        </p:blipFill>
        <p:spPr>
          <a:xfrm>
            <a:off x="447675" y="2529625"/>
            <a:ext cx="8248650" cy="12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Organizzazione dei Contenuti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Navigazione di aspetti non legati all’applicazione</a:t>
            </a:r>
            <a:endParaRPr/>
          </a:p>
        </p:txBody>
      </p:sp>
      <p:sp>
        <p:nvSpPr>
          <p:cNvPr id="189" name="Google Shape;189;p32"/>
          <p:cNvSpPr txBox="1"/>
          <p:nvPr>
            <p:ph idx="1" type="body"/>
          </p:nvPr>
        </p:nvSpPr>
        <p:spPr>
          <a:xfrm>
            <a:off x="276600" y="1862300"/>
            <a:ext cx="8748300" cy="90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In molte applicazioni è presente un sistema di navigazione per alcuni aspetti che non sono propriamente legati alla fruizione dell’applicazione in sé. Un tipico esempio è la navigazione di aspetti legati alle informazioni personali degli utenti o alle impostazioni.</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pic>
        <p:nvPicPr>
          <p:cNvPr id="190" name="Google Shape;190;p32"/>
          <p:cNvPicPr preferRelativeResize="0"/>
          <p:nvPr/>
        </p:nvPicPr>
        <p:blipFill>
          <a:blip r:embed="rId3">
            <a:alphaModFix/>
          </a:blip>
          <a:stretch>
            <a:fillRect/>
          </a:stretch>
        </p:blipFill>
        <p:spPr>
          <a:xfrm>
            <a:off x="3412663" y="2813050"/>
            <a:ext cx="2318667" cy="206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Navigazione per contenuto correlato</a:t>
            </a:r>
            <a:endParaRPr/>
          </a:p>
        </p:txBody>
      </p:sp>
      <p:sp>
        <p:nvSpPr>
          <p:cNvPr id="196" name="Google Shape;196;p33"/>
          <p:cNvSpPr txBox="1"/>
          <p:nvPr>
            <p:ph idx="1" type="body"/>
          </p:nvPr>
        </p:nvSpPr>
        <p:spPr>
          <a:xfrm>
            <a:off x="276600" y="1862300"/>
            <a:ext cx="8748300" cy="28263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Collegamenti ad altre schermate che sono concettualmente vicine al contenuto attuale. Nel momento in cui l’utente interagisce con l’applicazione, questi collegamenti presentano delle opzioni che possono essere immediatamente rilevanti per l’utente.</a:t>
            </a:r>
            <a:endParaRPr sz="1400"/>
          </a:p>
          <a:p>
            <a:pPr indent="0" lvl="0" marL="0" rtl="0" algn="l">
              <a:lnSpc>
                <a:spcPct val="115000"/>
              </a:lnSpc>
              <a:spcBef>
                <a:spcPts val="1600"/>
              </a:spcBef>
              <a:spcAft>
                <a:spcPts val="0"/>
              </a:spcAft>
              <a:buNone/>
            </a:pPr>
            <a:r>
              <a:rPr lang="it" sz="1400"/>
              <a:t>Un esempio tipico è la sezione “Articoli correlati” su siti/applicazioni di informazione oppure “Acquisti simili” su siti/applicazioni di e-commerce.</a:t>
            </a:r>
            <a:endParaRPr sz="1400"/>
          </a:p>
          <a:p>
            <a:pPr indent="0" lvl="0" marL="0" rtl="0" algn="l">
              <a:spcBef>
                <a:spcPts val="1600"/>
              </a:spcBef>
              <a:spcAft>
                <a:spcPts val="0"/>
              </a:spcAft>
              <a:buNone/>
            </a:pPr>
            <a:r>
              <a:rPr lang="it" sz="1400"/>
              <a:t>Inoltre, è possibile usare i </a:t>
            </a:r>
            <a:r>
              <a:rPr lang="it" sz="1400">
                <a:solidFill>
                  <a:schemeClr val="accent3"/>
                </a:solidFill>
              </a:rPr>
              <a:t>tag</a:t>
            </a:r>
            <a:r>
              <a:rPr lang="it" sz="1400"/>
              <a:t>, cioè delle parole chiave, scelte dall’utente oppure inserite nel sistema, che permettono di visualizzare contenuti correlati per argomento.</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1000"/>
                                        <p:tgtEl>
                                          <p:spTgt spid="1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Linee guida per la progettazione della navigazione</a:t>
            </a:r>
            <a:endParaRPr/>
          </a:p>
        </p:txBody>
      </p:sp>
      <p:sp>
        <p:nvSpPr>
          <p:cNvPr id="202" name="Google Shape;202;p34"/>
          <p:cNvSpPr txBox="1"/>
          <p:nvPr>
            <p:ph idx="1" type="body"/>
          </p:nvPr>
        </p:nvSpPr>
        <p:spPr>
          <a:xfrm>
            <a:off x="276600" y="1862300"/>
            <a:ext cx="8748300" cy="324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La navigazione di un’applicazione deve essere progettata accuratamente: quali opzioni di navigazione mostrare, come chiamarle, quando e dove viene mostrata la navigazione all’interno dell’UI, ecc.</a:t>
            </a:r>
            <a:endParaRPr sz="1300"/>
          </a:p>
          <a:p>
            <a:pPr indent="-311150" lvl="0" marL="457200" rtl="0" algn="l">
              <a:spcBef>
                <a:spcPts val="1600"/>
              </a:spcBef>
              <a:spcAft>
                <a:spcPts val="0"/>
              </a:spcAft>
              <a:buSzPts val="1300"/>
              <a:buChar char="●"/>
            </a:pPr>
            <a:r>
              <a:rPr lang="it" sz="1300"/>
              <a:t>Separare la navigazione dall’interfaccia vera e propria. In generale, ci sono diverse convenzioni su dove inserire la navigazione, ad esempio la navigazione globale è in genere in alto o su un lato.</a:t>
            </a:r>
            <a:endParaRPr sz="1300"/>
          </a:p>
          <a:p>
            <a:pPr indent="-311150" lvl="0" marL="457200" rtl="0" algn="l">
              <a:spcBef>
                <a:spcPts val="0"/>
              </a:spcBef>
              <a:spcAft>
                <a:spcPts val="0"/>
              </a:spcAft>
              <a:buSzPts val="1300"/>
              <a:buChar char="●"/>
            </a:pPr>
            <a:r>
              <a:rPr lang="it" sz="1300"/>
              <a:t>Considerare il carico cognitivo. Navigare un sito o un’applicazione richiede uno sforzo di adattamento (anche se minimo), in generale se ci sono troppe opzioni l’utente potrebbe avere difficoltà a orientarsi. Inoltre, la pagina che l’utente vuole visitare deve caricarsi il più velocemente possibile.</a:t>
            </a:r>
            <a:endParaRPr sz="1300"/>
          </a:p>
          <a:p>
            <a:pPr indent="-311150" lvl="0" marL="457200" rtl="0" algn="l">
              <a:spcBef>
                <a:spcPts val="0"/>
              </a:spcBef>
              <a:spcAft>
                <a:spcPts val="0"/>
              </a:spcAft>
              <a:buSzPts val="1300"/>
              <a:buChar char="●"/>
            </a:pPr>
            <a:r>
              <a:rPr lang="it" sz="1300"/>
              <a:t>Mantenere brevi le distanze. Domandarsi sempre quante azioni (click, tap, ecc.) sono necessarie per raggiungere un punto dell’applicazione da un altro punto.</a:t>
            </a:r>
            <a:endParaRPr sz="1300"/>
          </a:p>
          <a:p>
            <a:pPr indent="-311150" lvl="0" marL="457200" rtl="0" algn="l">
              <a:spcBef>
                <a:spcPts val="0"/>
              </a:spcBef>
              <a:spcAft>
                <a:spcPts val="0"/>
              </a:spcAft>
              <a:buSzPts val="1300"/>
              <a:buChar char="●"/>
            </a:pPr>
            <a:r>
              <a:rPr lang="it" sz="1300"/>
              <a:t>Mantenere nella barra di navigazione globale gli elementi più utilizzati. Gli strumenti utilizzati di meno possono essere organizzati in aree.</a:t>
            </a:r>
            <a:endParaRPr sz="1300"/>
          </a:p>
          <a:p>
            <a:pPr indent="-311150" lvl="0" marL="457200" rtl="0" algn="l">
              <a:spcBef>
                <a:spcPts val="0"/>
              </a:spcBef>
              <a:spcAft>
                <a:spcPts val="0"/>
              </a:spcAft>
              <a:buSzPts val="1300"/>
              <a:buChar char="●"/>
            </a:pPr>
            <a:r>
              <a:rPr lang="it" sz="1300"/>
              <a:t>Se possibile, mantenere le azioni semplici e dipendenti tra di loro (ad esempio compilare una form di registrazione) in un’unica pagina, senza sottolivelli.</a:t>
            </a:r>
            <a:endParaRPr sz="13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10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10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10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1000"/>
                                        <p:tgtEl>
                                          <p:spTgt spid="2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5" st="5"/>
                                            </p:txEl>
                                          </p:spTgt>
                                        </p:tgtEl>
                                        <p:attrNameLst>
                                          <p:attrName>style.visibility</p:attrName>
                                        </p:attrNameLst>
                                      </p:cBhvr>
                                      <p:to>
                                        <p:strVal val="visible"/>
                                      </p:to>
                                    </p:set>
                                    <p:animEffect filter="fade" transition="in">
                                      <p:cBhvr>
                                        <p:cTn dur="1000"/>
                                        <p:tgtEl>
                                          <p:spTgt spid="2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6" st="6"/>
                                            </p:txEl>
                                          </p:spTgt>
                                        </p:tgtEl>
                                        <p:attrNameLst>
                                          <p:attrName>style.visibility</p:attrName>
                                        </p:attrNameLst>
                                      </p:cBhvr>
                                      <p:to>
                                        <p:strVal val="visible"/>
                                      </p:to>
                                    </p:set>
                                    <p:animEffect filter="fade" transition="in">
                                      <p:cBhvr>
                                        <p:cTn dur="1000"/>
                                        <p:tgtEl>
                                          <p:spTgt spid="2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7" st="7"/>
                                            </p:txEl>
                                          </p:spTgt>
                                        </p:tgtEl>
                                        <p:attrNameLst>
                                          <p:attrName>style.visibility</p:attrName>
                                        </p:attrNameLst>
                                      </p:cBhvr>
                                      <p:to>
                                        <p:strVal val="visible"/>
                                      </p:to>
                                    </p:set>
                                    <p:animEffect filter="fade" transition="in">
                                      <p:cBhvr>
                                        <p:cTn dur="1000"/>
                                        <p:tgtEl>
                                          <p:spTgt spid="2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Modelli di navigazione</a:t>
            </a:r>
            <a:endParaRPr/>
          </a:p>
        </p:txBody>
      </p:sp>
      <p:sp>
        <p:nvSpPr>
          <p:cNvPr id="208" name="Google Shape;208;p35"/>
          <p:cNvSpPr txBox="1"/>
          <p:nvPr>
            <p:ph idx="1" type="body"/>
          </p:nvPr>
        </p:nvSpPr>
        <p:spPr>
          <a:xfrm>
            <a:off x="276600" y="1862300"/>
            <a:ext cx="8748300" cy="282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Esistono diversi modelli di navigazione:</a:t>
            </a:r>
            <a:endParaRPr sz="1400"/>
          </a:p>
          <a:p>
            <a:pPr indent="-317500" lvl="0" marL="457200" rtl="0" algn="l">
              <a:spcBef>
                <a:spcPts val="1600"/>
              </a:spcBef>
              <a:spcAft>
                <a:spcPts val="0"/>
              </a:spcAft>
              <a:buSzPts val="1400"/>
              <a:buChar char="●"/>
            </a:pPr>
            <a:r>
              <a:rPr lang="it" sz="1400"/>
              <a:t>Modello a Hub</a:t>
            </a:r>
            <a:endParaRPr sz="1400"/>
          </a:p>
          <a:p>
            <a:pPr indent="-317500" lvl="0" marL="457200" rtl="0" algn="l">
              <a:spcBef>
                <a:spcPts val="0"/>
              </a:spcBef>
              <a:spcAft>
                <a:spcPts val="0"/>
              </a:spcAft>
              <a:buSzPts val="1400"/>
              <a:buChar char="●"/>
            </a:pPr>
            <a:r>
              <a:rPr lang="it" sz="1400"/>
              <a:t>Modello fortemente connesso</a:t>
            </a:r>
            <a:endParaRPr sz="1400"/>
          </a:p>
          <a:p>
            <a:pPr indent="-317500" lvl="0" marL="457200" rtl="0" algn="l">
              <a:spcBef>
                <a:spcPts val="0"/>
              </a:spcBef>
              <a:spcAft>
                <a:spcPts val="0"/>
              </a:spcAft>
              <a:buSzPts val="1400"/>
              <a:buChar char="●"/>
            </a:pPr>
            <a:r>
              <a:rPr lang="it" sz="1400"/>
              <a:t>Modello gerarchico o ad albero</a:t>
            </a:r>
            <a:endParaRPr sz="1400"/>
          </a:p>
          <a:p>
            <a:pPr indent="-317500" lvl="0" marL="457200" rtl="0" algn="l">
              <a:spcBef>
                <a:spcPts val="0"/>
              </a:spcBef>
              <a:spcAft>
                <a:spcPts val="0"/>
              </a:spcAft>
              <a:buSzPts val="1400"/>
              <a:buChar char="●"/>
            </a:pPr>
            <a:r>
              <a:rPr lang="it" sz="1400"/>
              <a:t>Modello a step</a:t>
            </a:r>
            <a:endParaRPr sz="1400"/>
          </a:p>
          <a:p>
            <a:pPr indent="-317500" lvl="0" marL="457200" rtl="0" algn="l">
              <a:spcBef>
                <a:spcPts val="0"/>
              </a:spcBef>
              <a:spcAft>
                <a:spcPts val="0"/>
              </a:spcAft>
              <a:buSzPts val="1400"/>
              <a:buChar char="●"/>
            </a:pPr>
            <a:r>
              <a:rPr lang="it" sz="1400"/>
              <a:t>Modello piramidale</a:t>
            </a:r>
            <a:endParaRPr sz="1400"/>
          </a:p>
          <a:p>
            <a:pPr indent="-317500" lvl="0" marL="457200" rtl="0" algn="l">
              <a:spcBef>
                <a:spcPts val="0"/>
              </a:spcBef>
              <a:spcAft>
                <a:spcPts val="0"/>
              </a:spcAft>
              <a:buSzPts val="1400"/>
              <a:buChar char="●"/>
            </a:pPr>
            <a:r>
              <a:rPr lang="it" sz="1400"/>
              <a:t>Navigazione flat o assente</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1000"/>
                                        <p:tgtEl>
                                          <p:spTgt spid="2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animEffect filter="fade" transition="in">
                                      <p:cBhvr>
                                        <p:cTn dur="1000"/>
                                        <p:tgtEl>
                                          <p:spTgt spid="2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animEffect filter="fade" transition="in">
                                      <p:cBhvr>
                                        <p:cTn dur="1000"/>
                                        <p:tgtEl>
                                          <p:spTgt spid="2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8" st="8"/>
                                            </p:txEl>
                                          </p:spTgt>
                                        </p:tgtEl>
                                        <p:attrNameLst>
                                          <p:attrName>style.visibility</p:attrName>
                                        </p:attrNameLst>
                                      </p:cBhvr>
                                      <p:to>
                                        <p:strVal val="visible"/>
                                      </p:to>
                                    </p:set>
                                    <p:animEffect filter="fade" transition="in">
                                      <p:cBhvr>
                                        <p:cTn dur="1000"/>
                                        <p:tgtEl>
                                          <p:spTgt spid="2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Modello a hub</a:t>
            </a:r>
            <a:endParaRPr/>
          </a:p>
        </p:txBody>
      </p:sp>
      <p:sp>
        <p:nvSpPr>
          <p:cNvPr id="214" name="Google Shape;214;p36"/>
          <p:cNvSpPr txBox="1"/>
          <p:nvPr>
            <p:ph idx="1" type="body"/>
          </p:nvPr>
        </p:nvSpPr>
        <p:spPr>
          <a:xfrm>
            <a:off x="276600" y="1862300"/>
            <a:ext cx="4295400" cy="282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In questo modello è presente una schermata centrale (</a:t>
            </a:r>
            <a:r>
              <a:rPr lang="it" sz="1400">
                <a:solidFill>
                  <a:schemeClr val="accent3"/>
                </a:solidFill>
              </a:rPr>
              <a:t>hub</a:t>
            </a:r>
            <a:r>
              <a:rPr lang="it" sz="1400"/>
              <a:t>), ad esempio l’home screen, e tante piccole schermate collegate a questa.</a:t>
            </a:r>
            <a:endParaRPr sz="1400"/>
          </a:p>
          <a:p>
            <a:pPr indent="0" lvl="0" marL="0" rtl="0" algn="l">
              <a:spcBef>
                <a:spcPts val="1600"/>
              </a:spcBef>
              <a:spcAft>
                <a:spcPts val="0"/>
              </a:spcAft>
              <a:buNone/>
            </a:pPr>
            <a:r>
              <a:rPr lang="it" sz="1400"/>
              <a:t>L’utente:</a:t>
            </a:r>
            <a:endParaRPr sz="1400"/>
          </a:p>
          <a:p>
            <a:pPr indent="-317500" lvl="0" marL="457200" rtl="0" algn="l">
              <a:spcBef>
                <a:spcPts val="1600"/>
              </a:spcBef>
              <a:spcAft>
                <a:spcPts val="0"/>
              </a:spcAft>
              <a:buSzPts val="1400"/>
              <a:buChar char="●"/>
            </a:pPr>
            <a:r>
              <a:rPr lang="it" sz="1400"/>
              <a:t>interagisce con la schermata principale;</a:t>
            </a:r>
            <a:endParaRPr sz="1400"/>
          </a:p>
          <a:p>
            <a:pPr indent="-317500" lvl="0" marL="457200" rtl="0" algn="l">
              <a:spcBef>
                <a:spcPts val="0"/>
              </a:spcBef>
              <a:spcAft>
                <a:spcPts val="0"/>
              </a:spcAft>
              <a:buSzPts val="1400"/>
              <a:buChar char="●"/>
            </a:pPr>
            <a:r>
              <a:rPr lang="it" sz="1400"/>
              <a:t>viene reindirizzato alle schermate secondarie per svolgere l’azione specifica;</a:t>
            </a:r>
            <a:endParaRPr sz="1400"/>
          </a:p>
          <a:p>
            <a:pPr indent="-317500" lvl="0" marL="457200" rtl="0" algn="l">
              <a:spcBef>
                <a:spcPts val="0"/>
              </a:spcBef>
              <a:spcAft>
                <a:spcPts val="0"/>
              </a:spcAft>
              <a:buSzPts val="1400"/>
              <a:buChar char="●"/>
            </a:pPr>
            <a:r>
              <a:rPr lang="it" sz="1400"/>
              <a:t>quando ha terminato, torna indietro all’hub.</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sp>
        <p:nvSpPr>
          <p:cNvPr id="215" name="Google Shape;215;p36"/>
          <p:cNvSpPr/>
          <p:nvPr/>
        </p:nvSpPr>
        <p:spPr>
          <a:xfrm>
            <a:off x="6666184" y="2950619"/>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Hub</a:t>
            </a:r>
            <a:endParaRPr>
              <a:solidFill>
                <a:schemeClr val="lt2"/>
              </a:solidFill>
              <a:latin typeface="Roboto"/>
              <a:ea typeface="Roboto"/>
              <a:cs typeface="Roboto"/>
              <a:sym typeface="Roboto"/>
            </a:endParaRPr>
          </a:p>
        </p:txBody>
      </p:sp>
      <p:sp>
        <p:nvSpPr>
          <p:cNvPr id="216" name="Google Shape;216;p36"/>
          <p:cNvSpPr/>
          <p:nvPr/>
        </p:nvSpPr>
        <p:spPr>
          <a:xfrm>
            <a:off x="7998479" y="2950632"/>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3</a:t>
            </a:r>
            <a:endParaRPr>
              <a:solidFill>
                <a:schemeClr val="lt2"/>
              </a:solidFill>
              <a:latin typeface="Roboto"/>
              <a:ea typeface="Roboto"/>
              <a:cs typeface="Roboto"/>
              <a:sym typeface="Roboto"/>
            </a:endParaRPr>
          </a:p>
        </p:txBody>
      </p:sp>
      <p:sp>
        <p:nvSpPr>
          <p:cNvPr id="217" name="Google Shape;217;p36"/>
          <p:cNvSpPr/>
          <p:nvPr/>
        </p:nvSpPr>
        <p:spPr>
          <a:xfrm>
            <a:off x="6666184" y="4144224"/>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4</a:t>
            </a:r>
            <a:endParaRPr>
              <a:solidFill>
                <a:schemeClr val="lt2"/>
              </a:solidFill>
              <a:latin typeface="Roboto"/>
              <a:ea typeface="Roboto"/>
              <a:cs typeface="Roboto"/>
              <a:sym typeface="Roboto"/>
            </a:endParaRPr>
          </a:p>
        </p:txBody>
      </p:sp>
      <p:sp>
        <p:nvSpPr>
          <p:cNvPr id="218" name="Google Shape;218;p36"/>
          <p:cNvSpPr/>
          <p:nvPr/>
        </p:nvSpPr>
        <p:spPr>
          <a:xfrm>
            <a:off x="5333875" y="2950632"/>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1</a:t>
            </a:r>
            <a:endParaRPr>
              <a:solidFill>
                <a:schemeClr val="lt2"/>
              </a:solidFill>
              <a:latin typeface="Roboto"/>
              <a:ea typeface="Roboto"/>
              <a:cs typeface="Roboto"/>
              <a:sym typeface="Roboto"/>
            </a:endParaRPr>
          </a:p>
        </p:txBody>
      </p:sp>
      <p:sp>
        <p:nvSpPr>
          <p:cNvPr id="219" name="Google Shape;219;p36"/>
          <p:cNvSpPr/>
          <p:nvPr/>
        </p:nvSpPr>
        <p:spPr>
          <a:xfrm>
            <a:off x="6666184" y="1757026"/>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2</a:t>
            </a:r>
            <a:endParaRPr>
              <a:solidFill>
                <a:schemeClr val="lt2"/>
              </a:solidFill>
              <a:latin typeface="Roboto"/>
              <a:ea typeface="Roboto"/>
              <a:cs typeface="Roboto"/>
              <a:sym typeface="Roboto"/>
            </a:endParaRPr>
          </a:p>
        </p:txBody>
      </p:sp>
      <p:cxnSp>
        <p:nvCxnSpPr>
          <p:cNvPr id="220" name="Google Shape;220;p36"/>
          <p:cNvCxnSpPr>
            <a:stCxn id="215" idx="1"/>
            <a:endCxn id="218" idx="3"/>
          </p:cNvCxnSpPr>
          <p:nvPr/>
        </p:nvCxnSpPr>
        <p:spPr>
          <a:xfrm rot="10800000">
            <a:off x="6278584" y="3377069"/>
            <a:ext cx="387600" cy="0"/>
          </a:xfrm>
          <a:prstGeom prst="straightConnector1">
            <a:avLst/>
          </a:prstGeom>
          <a:noFill/>
          <a:ln cap="flat" cmpd="sng" w="9525">
            <a:solidFill>
              <a:schemeClr val="dk1"/>
            </a:solidFill>
            <a:prstDash val="solid"/>
            <a:round/>
            <a:headEnd len="med" w="med" type="triangle"/>
            <a:tailEnd len="med" w="med" type="triangle"/>
          </a:ln>
        </p:spPr>
      </p:cxnSp>
      <p:cxnSp>
        <p:nvCxnSpPr>
          <p:cNvPr id="221" name="Google Shape;221;p36"/>
          <p:cNvCxnSpPr/>
          <p:nvPr/>
        </p:nvCxnSpPr>
        <p:spPr>
          <a:xfrm rot="10800000">
            <a:off x="7610872" y="3377082"/>
            <a:ext cx="370500" cy="0"/>
          </a:xfrm>
          <a:prstGeom prst="straightConnector1">
            <a:avLst/>
          </a:prstGeom>
          <a:noFill/>
          <a:ln cap="flat" cmpd="sng" w="9525">
            <a:solidFill>
              <a:schemeClr val="dk1"/>
            </a:solidFill>
            <a:prstDash val="solid"/>
            <a:round/>
            <a:headEnd len="med" w="med" type="triangle"/>
            <a:tailEnd len="med" w="med" type="triangle"/>
          </a:ln>
        </p:spPr>
      </p:cxnSp>
      <p:cxnSp>
        <p:nvCxnSpPr>
          <p:cNvPr id="222" name="Google Shape;222;p36"/>
          <p:cNvCxnSpPr>
            <a:endCxn id="217" idx="0"/>
          </p:cNvCxnSpPr>
          <p:nvPr/>
        </p:nvCxnSpPr>
        <p:spPr>
          <a:xfrm flipH="1">
            <a:off x="7138534" y="3803424"/>
            <a:ext cx="8400" cy="340800"/>
          </a:xfrm>
          <a:prstGeom prst="straightConnector1">
            <a:avLst/>
          </a:prstGeom>
          <a:noFill/>
          <a:ln cap="flat" cmpd="sng" w="9525">
            <a:solidFill>
              <a:schemeClr val="dk1"/>
            </a:solidFill>
            <a:prstDash val="solid"/>
            <a:round/>
            <a:headEnd len="med" w="med" type="triangle"/>
            <a:tailEnd len="med" w="med" type="triangle"/>
          </a:ln>
        </p:spPr>
      </p:cxnSp>
      <p:cxnSp>
        <p:nvCxnSpPr>
          <p:cNvPr id="223" name="Google Shape;223;p36"/>
          <p:cNvCxnSpPr>
            <a:stCxn id="219" idx="2"/>
          </p:cNvCxnSpPr>
          <p:nvPr/>
        </p:nvCxnSpPr>
        <p:spPr>
          <a:xfrm flipH="1">
            <a:off x="7134334" y="2609926"/>
            <a:ext cx="4200" cy="34080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Modello fortemente connesso</a:t>
            </a:r>
            <a:endParaRPr/>
          </a:p>
        </p:txBody>
      </p:sp>
      <p:sp>
        <p:nvSpPr>
          <p:cNvPr id="229" name="Google Shape;229;p37"/>
          <p:cNvSpPr txBox="1"/>
          <p:nvPr>
            <p:ph idx="1" type="body"/>
          </p:nvPr>
        </p:nvSpPr>
        <p:spPr>
          <a:xfrm>
            <a:off x="276600" y="1862300"/>
            <a:ext cx="4295400" cy="282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In questo modello ogni schermata è collegata a tutte le altre. Può essere presente una pagina iniziale, ma ogni pagina ha un collegamento a tutte le altre. Ad esempio, perché esiste una navigazione globale che permette di accedere a tutte le pagine.</a:t>
            </a:r>
            <a:endParaRPr sz="1400"/>
          </a:p>
        </p:txBody>
      </p:sp>
      <p:sp>
        <p:nvSpPr>
          <p:cNvPr id="230" name="Google Shape;230;p37"/>
          <p:cNvSpPr/>
          <p:nvPr/>
        </p:nvSpPr>
        <p:spPr>
          <a:xfrm>
            <a:off x="7998479" y="2950632"/>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3</a:t>
            </a:r>
            <a:endParaRPr>
              <a:solidFill>
                <a:schemeClr val="lt2"/>
              </a:solidFill>
              <a:latin typeface="Roboto"/>
              <a:ea typeface="Roboto"/>
              <a:cs typeface="Roboto"/>
              <a:sym typeface="Roboto"/>
            </a:endParaRPr>
          </a:p>
        </p:txBody>
      </p:sp>
      <p:sp>
        <p:nvSpPr>
          <p:cNvPr id="231" name="Google Shape;231;p37"/>
          <p:cNvSpPr/>
          <p:nvPr/>
        </p:nvSpPr>
        <p:spPr>
          <a:xfrm>
            <a:off x="6666184" y="4144224"/>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4</a:t>
            </a:r>
            <a:endParaRPr>
              <a:solidFill>
                <a:schemeClr val="lt2"/>
              </a:solidFill>
              <a:latin typeface="Roboto"/>
              <a:ea typeface="Roboto"/>
              <a:cs typeface="Roboto"/>
              <a:sym typeface="Roboto"/>
            </a:endParaRPr>
          </a:p>
        </p:txBody>
      </p:sp>
      <p:sp>
        <p:nvSpPr>
          <p:cNvPr id="232" name="Google Shape;232;p37"/>
          <p:cNvSpPr/>
          <p:nvPr/>
        </p:nvSpPr>
        <p:spPr>
          <a:xfrm>
            <a:off x="5333875" y="2950632"/>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1</a:t>
            </a:r>
            <a:endParaRPr>
              <a:solidFill>
                <a:schemeClr val="lt2"/>
              </a:solidFill>
              <a:latin typeface="Roboto"/>
              <a:ea typeface="Roboto"/>
              <a:cs typeface="Roboto"/>
              <a:sym typeface="Roboto"/>
            </a:endParaRPr>
          </a:p>
        </p:txBody>
      </p:sp>
      <p:sp>
        <p:nvSpPr>
          <p:cNvPr id="233" name="Google Shape;233;p37"/>
          <p:cNvSpPr/>
          <p:nvPr/>
        </p:nvSpPr>
        <p:spPr>
          <a:xfrm>
            <a:off x="6666184" y="1757026"/>
            <a:ext cx="944700" cy="852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Pagina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2</a:t>
            </a:r>
            <a:endParaRPr>
              <a:solidFill>
                <a:schemeClr val="lt2"/>
              </a:solidFill>
              <a:latin typeface="Roboto"/>
              <a:ea typeface="Roboto"/>
              <a:cs typeface="Roboto"/>
              <a:sym typeface="Roboto"/>
            </a:endParaRPr>
          </a:p>
        </p:txBody>
      </p:sp>
      <p:cxnSp>
        <p:nvCxnSpPr>
          <p:cNvPr id="234" name="Google Shape;234;p37"/>
          <p:cNvCxnSpPr>
            <a:stCxn id="230" idx="1"/>
            <a:endCxn id="232" idx="3"/>
          </p:cNvCxnSpPr>
          <p:nvPr/>
        </p:nvCxnSpPr>
        <p:spPr>
          <a:xfrm rot="10800000">
            <a:off x="6278579" y="3377082"/>
            <a:ext cx="1719900" cy="0"/>
          </a:xfrm>
          <a:prstGeom prst="straightConnector1">
            <a:avLst/>
          </a:prstGeom>
          <a:noFill/>
          <a:ln cap="flat" cmpd="sng" w="9525">
            <a:solidFill>
              <a:schemeClr val="dk1"/>
            </a:solidFill>
            <a:prstDash val="solid"/>
            <a:round/>
            <a:headEnd len="med" w="med" type="triangle"/>
            <a:tailEnd len="med" w="med" type="triangle"/>
          </a:ln>
        </p:spPr>
      </p:cxnSp>
      <p:cxnSp>
        <p:nvCxnSpPr>
          <p:cNvPr id="235" name="Google Shape;235;p37"/>
          <p:cNvCxnSpPr>
            <a:stCxn id="233" idx="1"/>
            <a:endCxn id="232" idx="0"/>
          </p:cNvCxnSpPr>
          <p:nvPr/>
        </p:nvCxnSpPr>
        <p:spPr>
          <a:xfrm flipH="1">
            <a:off x="5806084" y="2183476"/>
            <a:ext cx="860100" cy="767100"/>
          </a:xfrm>
          <a:prstGeom prst="straightConnector1">
            <a:avLst/>
          </a:prstGeom>
          <a:noFill/>
          <a:ln cap="flat" cmpd="sng" w="9525">
            <a:solidFill>
              <a:schemeClr val="dk1"/>
            </a:solidFill>
            <a:prstDash val="solid"/>
            <a:round/>
            <a:headEnd len="med" w="med" type="triangle"/>
            <a:tailEnd len="med" w="med" type="triangle"/>
          </a:ln>
        </p:spPr>
      </p:cxnSp>
      <p:cxnSp>
        <p:nvCxnSpPr>
          <p:cNvPr id="236" name="Google Shape;236;p37"/>
          <p:cNvCxnSpPr>
            <a:endCxn id="231" idx="1"/>
          </p:cNvCxnSpPr>
          <p:nvPr/>
        </p:nvCxnSpPr>
        <p:spPr>
          <a:xfrm>
            <a:off x="5810284" y="3803574"/>
            <a:ext cx="855900" cy="767100"/>
          </a:xfrm>
          <a:prstGeom prst="straightConnector1">
            <a:avLst/>
          </a:prstGeom>
          <a:noFill/>
          <a:ln cap="flat" cmpd="sng" w="9525">
            <a:solidFill>
              <a:schemeClr val="dk1"/>
            </a:solidFill>
            <a:prstDash val="solid"/>
            <a:round/>
            <a:headEnd len="med" w="med" type="triangle"/>
            <a:tailEnd len="med" w="med" type="triangle"/>
          </a:ln>
        </p:spPr>
      </p:cxnSp>
      <p:cxnSp>
        <p:nvCxnSpPr>
          <p:cNvPr id="237" name="Google Shape;237;p37"/>
          <p:cNvCxnSpPr>
            <a:stCxn id="233" idx="2"/>
            <a:endCxn id="231" idx="0"/>
          </p:cNvCxnSpPr>
          <p:nvPr/>
        </p:nvCxnSpPr>
        <p:spPr>
          <a:xfrm>
            <a:off x="7138534" y="2609926"/>
            <a:ext cx="0" cy="1534200"/>
          </a:xfrm>
          <a:prstGeom prst="straightConnector1">
            <a:avLst/>
          </a:prstGeom>
          <a:noFill/>
          <a:ln cap="flat" cmpd="sng" w="9525">
            <a:solidFill>
              <a:schemeClr val="dk1"/>
            </a:solidFill>
            <a:prstDash val="solid"/>
            <a:round/>
            <a:headEnd len="med" w="med" type="triangle"/>
            <a:tailEnd len="med" w="med" type="triangle"/>
          </a:ln>
        </p:spPr>
      </p:cxnSp>
      <p:cxnSp>
        <p:nvCxnSpPr>
          <p:cNvPr id="238" name="Google Shape;238;p37"/>
          <p:cNvCxnSpPr>
            <a:stCxn id="233" idx="3"/>
            <a:endCxn id="230" idx="0"/>
          </p:cNvCxnSpPr>
          <p:nvPr/>
        </p:nvCxnSpPr>
        <p:spPr>
          <a:xfrm>
            <a:off x="7610884" y="2183476"/>
            <a:ext cx="859800" cy="767100"/>
          </a:xfrm>
          <a:prstGeom prst="straightConnector1">
            <a:avLst/>
          </a:prstGeom>
          <a:noFill/>
          <a:ln cap="flat" cmpd="sng" w="9525">
            <a:solidFill>
              <a:schemeClr val="dk1"/>
            </a:solidFill>
            <a:prstDash val="solid"/>
            <a:round/>
            <a:headEnd len="med" w="med" type="triangle"/>
            <a:tailEnd len="med" w="med" type="triangle"/>
          </a:ln>
        </p:spPr>
      </p:cxnSp>
      <p:cxnSp>
        <p:nvCxnSpPr>
          <p:cNvPr id="239" name="Google Shape;239;p37"/>
          <p:cNvCxnSpPr>
            <a:stCxn id="231" idx="3"/>
            <a:endCxn id="230" idx="2"/>
          </p:cNvCxnSpPr>
          <p:nvPr/>
        </p:nvCxnSpPr>
        <p:spPr>
          <a:xfrm flipH="1" rot="10800000">
            <a:off x="7610884" y="3803574"/>
            <a:ext cx="859800" cy="76710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Modello gerarchico o ad albero</a:t>
            </a:r>
            <a:endParaRPr/>
          </a:p>
        </p:txBody>
      </p:sp>
      <p:sp>
        <p:nvSpPr>
          <p:cNvPr id="245" name="Google Shape;245;p38"/>
          <p:cNvSpPr txBox="1"/>
          <p:nvPr>
            <p:ph idx="1" type="body"/>
          </p:nvPr>
        </p:nvSpPr>
        <p:spPr>
          <a:xfrm>
            <a:off x="276600" y="1862300"/>
            <a:ext cx="4295400" cy="282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In questo modello esiste una gerarchia di schermate, partendo da una schermata home (o radice) da cui si possono raggiungere le sottocategorie.</a:t>
            </a:r>
            <a:endParaRPr sz="1400"/>
          </a:p>
        </p:txBody>
      </p:sp>
      <p:sp>
        <p:nvSpPr>
          <p:cNvPr id="246" name="Google Shape;246;p38"/>
          <p:cNvSpPr/>
          <p:nvPr/>
        </p:nvSpPr>
        <p:spPr>
          <a:xfrm>
            <a:off x="6471150" y="1757025"/>
            <a:ext cx="987600" cy="609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Home</a:t>
            </a:r>
            <a:endParaRPr>
              <a:solidFill>
                <a:schemeClr val="lt2"/>
              </a:solidFill>
              <a:latin typeface="Roboto"/>
              <a:ea typeface="Roboto"/>
              <a:cs typeface="Roboto"/>
              <a:sym typeface="Roboto"/>
            </a:endParaRPr>
          </a:p>
        </p:txBody>
      </p:sp>
      <p:cxnSp>
        <p:nvCxnSpPr>
          <p:cNvPr id="247" name="Google Shape;247;p38"/>
          <p:cNvCxnSpPr>
            <a:stCxn id="246" idx="2"/>
            <a:endCxn id="248" idx="0"/>
          </p:cNvCxnSpPr>
          <p:nvPr/>
        </p:nvCxnSpPr>
        <p:spPr>
          <a:xfrm rot="5400000">
            <a:off x="5799300" y="1669875"/>
            <a:ext cx="468900" cy="1862400"/>
          </a:xfrm>
          <a:prstGeom prst="bentConnector3">
            <a:avLst>
              <a:gd fmla="val 49997" name="adj1"/>
            </a:avLst>
          </a:prstGeom>
          <a:noFill/>
          <a:ln cap="flat" cmpd="sng" w="9525">
            <a:solidFill>
              <a:schemeClr val="dk1"/>
            </a:solidFill>
            <a:prstDash val="solid"/>
            <a:round/>
            <a:headEnd len="med" w="med" type="triangle"/>
            <a:tailEnd len="med" w="med" type="triangle"/>
          </a:ln>
        </p:spPr>
      </p:cxnSp>
      <p:sp>
        <p:nvSpPr>
          <p:cNvPr id="248" name="Google Shape;248;p38"/>
          <p:cNvSpPr/>
          <p:nvPr/>
        </p:nvSpPr>
        <p:spPr>
          <a:xfrm>
            <a:off x="4608625" y="2835500"/>
            <a:ext cx="987600" cy="609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Categoria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1</a:t>
            </a:r>
            <a:endParaRPr>
              <a:solidFill>
                <a:schemeClr val="lt2"/>
              </a:solidFill>
              <a:latin typeface="Roboto"/>
              <a:ea typeface="Roboto"/>
              <a:cs typeface="Roboto"/>
              <a:sym typeface="Roboto"/>
            </a:endParaRPr>
          </a:p>
        </p:txBody>
      </p:sp>
      <p:sp>
        <p:nvSpPr>
          <p:cNvPr id="249" name="Google Shape;249;p38"/>
          <p:cNvSpPr/>
          <p:nvPr/>
        </p:nvSpPr>
        <p:spPr>
          <a:xfrm>
            <a:off x="6471150" y="2835500"/>
            <a:ext cx="987600" cy="609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Categoria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2</a:t>
            </a:r>
            <a:endParaRPr>
              <a:solidFill>
                <a:schemeClr val="lt2"/>
              </a:solidFill>
              <a:latin typeface="Roboto"/>
              <a:ea typeface="Roboto"/>
              <a:cs typeface="Roboto"/>
              <a:sym typeface="Roboto"/>
            </a:endParaRPr>
          </a:p>
        </p:txBody>
      </p:sp>
      <p:sp>
        <p:nvSpPr>
          <p:cNvPr id="250" name="Google Shape;250;p38"/>
          <p:cNvSpPr/>
          <p:nvPr/>
        </p:nvSpPr>
        <p:spPr>
          <a:xfrm>
            <a:off x="8027450" y="2835500"/>
            <a:ext cx="987600" cy="609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Categoria</a:t>
            </a:r>
            <a:endParaRPr>
              <a:solidFill>
                <a:schemeClr val="lt2"/>
              </a:solidFill>
              <a:latin typeface="Roboto"/>
              <a:ea typeface="Roboto"/>
              <a:cs typeface="Roboto"/>
              <a:sym typeface="Roboto"/>
            </a:endParaRPr>
          </a:p>
          <a:p>
            <a:pPr indent="0" lvl="0" marL="0" rtl="0" algn="ctr">
              <a:spcBef>
                <a:spcPts val="0"/>
              </a:spcBef>
              <a:spcAft>
                <a:spcPts val="0"/>
              </a:spcAft>
              <a:buNone/>
            </a:pPr>
            <a:r>
              <a:rPr lang="it">
                <a:solidFill>
                  <a:schemeClr val="lt2"/>
                </a:solidFill>
                <a:latin typeface="Roboto"/>
                <a:ea typeface="Roboto"/>
                <a:cs typeface="Roboto"/>
                <a:sym typeface="Roboto"/>
              </a:rPr>
              <a:t>3</a:t>
            </a:r>
            <a:endParaRPr>
              <a:solidFill>
                <a:schemeClr val="lt2"/>
              </a:solidFill>
              <a:latin typeface="Roboto"/>
              <a:ea typeface="Roboto"/>
              <a:cs typeface="Roboto"/>
              <a:sym typeface="Roboto"/>
            </a:endParaRPr>
          </a:p>
        </p:txBody>
      </p:sp>
      <p:sp>
        <p:nvSpPr>
          <p:cNvPr id="251" name="Google Shape;251;p38"/>
          <p:cNvSpPr/>
          <p:nvPr/>
        </p:nvSpPr>
        <p:spPr>
          <a:xfrm>
            <a:off x="5304700" y="3695725"/>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1a</a:t>
            </a:r>
            <a:endParaRPr>
              <a:solidFill>
                <a:schemeClr val="lt2"/>
              </a:solidFill>
              <a:latin typeface="Roboto"/>
              <a:ea typeface="Roboto"/>
              <a:cs typeface="Roboto"/>
              <a:sym typeface="Roboto"/>
            </a:endParaRPr>
          </a:p>
        </p:txBody>
      </p:sp>
      <p:cxnSp>
        <p:nvCxnSpPr>
          <p:cNvPr id="252" name="Google Shape;252;p38"/>
          <p:cNvCxnSpPr>
            <a:stCxn id="246" idx="2"/>
            <a:endCxn id="249" idx="0"/>
          </p:cNvCxnSpPr>
          <p:nvPr/>
        </p:nvCxnSpPr>
        <p:spPr>
          <a:xfrm>
            <a:off x="6964950" y="2366625"/>
            <a:ext cx="0" cy="468900"/>
          </a:xfrm>
          <a:prstGeom prst="straightConnector1">
            <a:avLst/>
          </a:prstGeom>
          <a:noFill/>
          <a:ln cap="flat" cmpd="sng" w="9525">
            <a:solidFill>
              <a:schemeClr val="dk1"/>
            </a:solidFill>
            <a:prstDash val="solid"/>
            <a:round/>
            <a:headEnd len="med" w="med" type="none"/>
            <a:tailEnd len="med" w="med" type="triangle"/>
          </a:ln>
        </p:spPr>
      </p:cxnSp>
      <p:cxnSp>
        <p:nvCxnSpPr>
          <p:cNvPr id="253" name="Google Shape;253;p38"/>
          <p:cNvCxnSpPr>
            <a:stCxn id="246" idx="2"/>
            <a:endCxn id="250" idx="0"/>
          </p:cNvCxnSpPr>
          <p:nvPr/>
        </p:nvCxnSpPr>
        <p:spPr>
          <a:xfrm flipH="1" rot="-5400000">
            <a:off x="7508700" y="1822875"/>
            <a:ext cx="468900" cy="1556400"/>
          </a:xfrm>
          <a:prstGeom prst="bentConnector3">
            <a:avLst>
              <a:gd fmla="val 49997" name="adj1"/>
            </a:avLst>
          </a:prstGeom>
          <a:noFill/>
          <a:ln cap="flat" cmpd="sng" w="9525">
            <a:solidFill>
              <a:schemeClr val="dk1"/>
            </a:solidFill>
            <a:prstDash val="solid"/>
            <a:round/>
            <a:headEnd len="med" w="med" type="triangle"/>
            <a:tailEnd len="med" w="med" type="triangle"/>
          </a:ln>
        </p:spPr>
      </p:cxnSp>
      <p:sp>
        <p:nvSpPr>
          <p:cNvPr id="254" name="Google Shape;254;p38"/>
          <p:cNvSpPr/>
          <p:nvPr/>
        </p:nvSpPr>
        <p:spPr>
          <a:xfrm>
            <a:off x="7167150" y="3695725"/>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1a</a:t>
            </a:r>
            <a:endParaRPr>
              <a:solidFill>
                <a:schemeClr val="lt2"/>
              </a:solidFill>
              <a:latin typeface="Roboto"/>
              <a:ea typeface="Roboto"/>
              <a:cs typeface="Roboto"/>
              <a:sym typeface="Roboto"/>
            </a:endParaRPr>
          </a:p>
        </p:txBody>
      </p:sp>
      <p:sp>
        <p:nvSpPr>
          <p:cNvPr id="255" name="Google Shape;255;p38"/>
          <p:cNvSpPr/>
          <p:nvPr/>
        </p:nvSpPr>
        <p:spPr>
          <a:xfrm>
            <a:off x="8738075" y="3695725"/>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3a</a:t>
            </a:r>
            <a:endParaRPr>
              <a:solidFill>
                <a:schemeClr val="lt2"/>
              </a:solidFill>
              <a:latin typeface="Roboto"/>
              <a:ea typeface="Roboto"/>
              <a:cs typeface="Roboto"/>
              <a:sym typeface="Roboto"/>
            </a:endParaRPr>
          </a:p>
        </p:txBody>
      </p:sp>
      <p:sp>
        <p:nvSpPr>
          <p:cNvPr id="256" name="Google Shape;256;p38"/>
          <p:cNvSpPr/>
          <p:nvPr/>
        </p:nvSpPr>
        <p:spPr>
          <a:xfrm>
            <a:off x="7167150" y="4154375"/>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chemeClr val="lt2"/>
                </a:solidFill>
                <a:latin typeface="Roboto"/>
                <a:ea typeface="Roboto"/>
                <a:cs typeface="Roboto"/>
                <a:sym typeface="Roboto"/>
              </a:rPr>
              <a:t>2</a:t>
            </a:r>
            <a:r>
              <a:rPr lang="it">
                <a:solidFill>
                  <a:schemeClr val="lt2"/>
                </a:solidFill>
                <a:latin typeface="Roboto"/>
                <a:ea typeface="Roboto"/>
                <a:cs typeface="Roboto"/>
                <a:sym typeface="Roboto"/>
              </a:rPr>
              <a:t>a</a:t>
            </a:r>
            <a:endParaRPr>
              <a:solidFill>
                <a:schemeClr val="lt2"/>
              </a:solidFill>
              <a:latin typeface="Roboto"/>
              <a:ea typeface="Roboto"/>
              <a:cs typeface="Roboto"/>
              <a:sym typeface="Roboto"/>
            </a:endParaRPr>
          </a:p>
        </p:txBody>
      </p:sp>
      <p:sp>
        <p:nvSpPr>
          <p:cNvPr id="257" name="Google Shape;257;p38"/>
          <p:cNvSpPr/>
          <p:nvPr/>
        </p:nvSpPr>
        <p:spPr>
          <a:xfrm>
            <a:off x="7167150" y="4613025"/>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3</a:t>
            </a:r>
            <a:r>
              <a:rPr lang="it">
                <a:solidFill>
                  <a:schemeClr val="lt2"/>
                </a:solidFill>
                <a:latin typeface="Roboto"/>
                <a:ea typeface="Roboto"/>
                <a:cs typeface="Roboto"/>
                <a:sym typeface="Roboto"/>
              </a:rPr>
              <a:t>a</a:t>
            </a:r>
            <a:endParaRPr>
              <a:solidFill>
                <a:schemeClr val="lt2"/>
              </a:solidFill>
              <a:latin typeface="Roboto"/>
              <a:ea typeface="Roboto"/>
              <a:cs typeface="Roboto"/>
              <a:sym typeface="Roboto"/>
            </a:endParaRPr>
          </a:p>
        </p:txBody>
      </p:sp>
      <p:sp>
        <p:nvSpPr>
          <p:cNvPr id="258" name="Google Shape;258;p38"/>
          <p:cNvSpPr/>
          <p:nvPr/>
        </p:nvSpPr>
        <p:spPr>
          <a:xfrm>
            <a:off x="8738075" y="4125050"/>
            <a:ext cx="388200" cy="329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3b</a:t>
            </a:r>
            <a:endParaRPr>
              <a:solidFill>
                <a:schemeClr val="lt2"/>
              </a:solidFill>
              <a:latin typeface="Roboto"/>
              <a:ea typeface="Roboto"/>
              <a:cs typeface="Roboto"/>
              <a:sym typeface="Roboto"/>
            </a:endParaRPr>
          </a:p>
        </p:txBody>
      </p:sp>
      <p:cxnSp>
        <p:nvCxnSpPr>
          <p:cNvPr id="259" name="Google Shape;259;p38"/>
          <p:cNvCxnSpPr>
            <a:stCxn id="248" idx="2"/>
            <a:endCxn id="251" idx="1"/>
          </p:cNvCxnSpPr>
          <p:nvPr/>
        </p:nvCxnSpPr>
        <p:spPr>
          <a:xfrm flipH="1" rot="-5400000">
            <a:off x="4995775" y="3551750"/>
            <a:ext cx="415500" cy="202200"/>
          </a:xfrm>
          <a:prstGeom prst="bentConnector2">
            <a:avLst/>
          </a:prstGeom>
          <a:noFill/>
          <a:ln cap="flat" cmpd="sng" w="9525">
            <a:solidFill>
              <a:schemeClr val="dk1"/>
            </a:solidFill>
            <a:prstDash val="solid"/>
            <a:round/>
            <a:headEnd len="med" w="med" type="none"/>
            <a:tailEnd len="med" w="med" type="triangle"/>
          </a:ln>
        </p:spPr>
      </p:cxnSp>
      <p:cxnSp>
        <p:nvCxnSpPr>
          <p:cNvPr id="260" name="Google Shape;260;p38"/>
          <p:cNvCxnSpPr/>
          <p:nvPr/>
        </p:nvCxnSpPr>
        <p:spPr>
          <a:xfrm flipH="1" rot="-5400000">
            <a:off x="6858300" y="3551750"/>
            <a:ext cx="415500" cy="202200"/>
          </a:xfrm>
          <a:prstGeom prst="bentConnector2">
            <a:avLst/>
          </a:prstGeom>
          <a:noFill/>
          <a:ln cap="flat" cmpd="sng" w="9525">
            <a:solidFill>
              <a:schemeClr val="dk1"/>
            </a:solidFill>
            <a:prstDash val="solid"/>
            <a:round/>
            <a:headEnd len="med" w="med" type="none"/>
            <a:tailEnd len="med" w="med" type="triangle"/>
          </a:ln>
        </p:spPr>
      </p:cxnSp>
      <p:cxnSp>
        <p:nvCxnSpPr>
          <p:cNvPr id="261" name="Google Shape;261;p38"/>
          <p:cNvCxnSpPr>
            <a:endCxn id="256" idx="1"/>
          </p:cNvCxnSpPr>
          <p:nvPr/>
        </p:nvCxnSpPr>
        <p:spPr>
          <a:xfrm flipH="1" rot="-5400000">
            <a:off x="6836700" y="3988775"/>
            <a:ext cx="458700" cy="202200"/>
          </a:xfrm>
          <a:prstGeom prst="bentConnector2">
            <a:avLst/>
          </a:prstGeom>
          <a:noFill/>
          <a:ln cap="flat" cmpd="sng" w="9525">
            <a:solidFill>
              <a:schemeClr val="dk1"/>
            </a:solidFill>
            <a:prstDash val="solid"/>
            <a:round/>
            <a:headEnd len="med" w="med" type="none"/>
            <a:tailEnd len="med" w="med" type="triangle"/>
          </a:ln>
        </p:spPr>
      </p:cxnSp>
      <p:cxnSp>
        <p:nvCxnSpPr>
          <p:cNvPr id="262" name="Google Shape;262;p38"/>
          <p:cNvCxnSpPr>
            <a:endCxn id="257" idx="1"/>
          </p:cNvCxnSpPr>
          <p:nvPr/>
        </p:nvCxnSpPr>
        <p:spPr>
          <a:xfrm flipH="1" rot="-5400000">
            <a:off x="6836700" y="4447425"/>
            <a:ext cx="458700" cy="202200"/>
          </a:xfrm>
          <a:prstGeom prst="bentConnector2">
            <a:avLst/>
          </a:prstGeom>
          <a:noFill/>
          <a:ln cap="flat" cmpd="sng" w="9525">
            <a:solidFill>
              <a:schemeClr val="dk1"/>
            </a:solidFill>
            <a:prstDash val="solid"/>
            <a:round/>
            <a:headEnd len="med" w="med" type="none"/>
            <a:tailEnd len="med" w="med" type="triangle"/>
          </a:ln>
        </p:spPr>
      </p:cxnSp>
      <p:cxnSp>
        <p:nvCxnSpPr>
          <p:cNvPr id="263" name="Google Shape;263;p38"/>
          <p:cNvCxnSpPr/>
          <p:nvPr/>
        </p:nvCxnSpPr>
        <p:spPr>
          <a:xfrm flipH="1" rot="-5400000">
            <a:off x="8429225" y="3551750"/>
            <a:ext cx="415500" cy="202200"/>
          </a:xfrm>
          <a:prstGeom prst="bentConnector2">
            <a:avLst/>
          </a:prstGeom>
          <a:noFill/>
          <a:ln cap="flat" cmpd="sng" w="9525">
            <a:solidFill>
              <a:schemeClr val="dk1"/>
            </a:solidFill>
            <a:prstDash val="solid"/>
            <a:round/>
            <a:headEnd len="med" w="med" type="none"/>
            <a:tailEnd len="med" w="med" type="triangle"/>
          </a:ln>
        </p:spPr>
      </p:cxnSp>
      <p:cxnSp>
        <p:nvCxnSpPr>
          <p:cNvPr id="264" name="Google Shape;264;p38"/>
          <p:cNvCxnSpPr/>
          <p:nvPr/>
        </p:nvCxnSpPr>
        <p:spPr>
          <a:xfrm flipH="1" rot="-5400000">
            <a:off x="8429225" y="3967175"/>
            <a:ext cx="415500" cy="202200"/>
          </a:xfrm>
          <a:prstGeom prst="bentConnector2">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Modello a step</a:t>
            </a:r>
            <a:endParaRPr/>
          </a:p>
        </p:txBody>
      </p:sp>
      <p:sp>
        <p:nvSpPr>
          <p:cNvPr id="270" name="Google Shape;270;p39"/>
          <p:cNvSpPr txBox="1"/>
          <p:nvPr>
            <p:ph idx="1" type="body"/>
          </p:nvPr>
        </p:nvSpPr>
        <p:spPr>
          <a:xfrm>
            <a:off x="276600" y="1862300"/>
            <a:ext cx="4295400" cy="282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In questo modello esiste una sequenza di schermate, dove si può raggiungere la precedente e la successiva. È il caso tipico delle presentazioni, dei wizard o dei questionari.</a:t>
            </a:r>
            <a:endParaRPr sz="1400"/>
          </a:p>
        </p:txBody>
      </p:sp>
      <p:sp>
        <p:nvSpPr>
          <p:cNvPr id="271" name="Google Shape;271;p39"/>
          <p:cNvSpPr/>
          <p:nvPr/>
        </p:nvSpPr>
        <p:spPr>
          <a:xfrm>
            <a:off x="5187475" y="20984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1</a:t>
            </a:r>
            <a:endParaRPr>
              <a:solidFill>
                <a:schemeClr val="lt2"/>
              </a:solidFill>
              <a:latin typeface="Roboto"/>
              <a:ea typeface="Roboto"/>
              <a:cs typeface="Roboto"/>
              <a:sym typeface="Roboto"/>
            </a:endParaRPr>
          </a:p>
        </p:txBody>
      </p:sp>
      <p:sp>
        <p:nvSpPr>
          <p:cNvPr id="272" name="Google Shape;272;p39"/>
          <p:cNvSpPr/>
          <p:nvPr/>
        </p:nvSpPr>
        <p:spPr>
          <a:xfrm>
            <a:off x="6046925" y="20984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2</a:t>
            </a:r>
            <a:endParaRPr>
              <a:solidFill>
                <a:schemeClr val="lt2"/>
              </a:solidFill>
              <a:latin typeface="Roboto"/>
              <a:ea typeface="Roboto"/>
              <a:cs typeface="Roboto"/>
              <a:sym typeface="Roboto"/>
            </a:endParaRPr>
          </a:p>
        </p:txBody>
      </p:sp>
      <p:sp>
        <p:nvSpPr>
          <p:cNvPr id="273" name="Google Shape;273;p39"/>
          <p:cNvSpPr/>
          <p:nvPr/>
        </p:nvSpPr>
        <p:spPr>
          <a:xfrm>
            <a:off x="6906375" y="20984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3</a:t>
            </a:r>
            <a:endParaRPr>
              <a:solidFill>
                <a:schemeClr val="lt2"/>
              </a:solidFill>
              <a:latin typeface="Roboto"/>
              <a:ea typeface="Roboto"/>
              <a:cs typeface="Roboto"/>
              <a:sym typeface="Roboto"/>
            </a:endParaRPr>
          </a:p>
        </p:txBody>
      </p:sp>
      <p:sp>
        <p:nvSpPr>
          <p:cNvPr id="274" name="Google Shape;274;p39"/>
          <p:cNvSpPr/>
          <p:nvPr/>
        </p:nvSpPr>
        <p:spPr>
          <a:xfrm>
            <a:off x="7765825" y="20984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4</a:t>
            </a:r>
            <a:endParaRPr>
              <a:solidFill>
                <a:schemeClr val="lt2"/>
              </a:solidFill>
              <a:latin typeface="Roboto"/>
              <a:ea typeface="Roboto"/>
              <a:cs typeface="Roboto"/>
              <a:sym typeface="Roboto"/>
            </a:endParaRPr>
          </a:p>
        </p:txBody>
      </p:sp>
      <p:cxnSp>
        <p:nvCxnSpPr>
          <p:cNvPr id="275" name="Google Shape;275;p39"/>
          <p:cNvCxnSpPr>
            <a:stCxn id="271" idx="3"/>
            <a:endCxn id="272" idx="1"/>
          </p:cNvCxnSpPr>
          <p:nvPr/>
        </p:nvCxnSpPr>
        <p:spPr>
          <a:xfrm>
            <a:off x="5773675" y="2371750"/>
            <a:ext cx="273300" cy="0"/>
          </a:xfrm>
          <a:prstGeom prst="straightConnector1">
            <a:avLst/>
          </a:prstGeom>
          <a:noFill/>
          <a:ln cap="flat" cmpd="sng" w="9525">
            <a:solidFill>
              <a:schemeClr val="dk1"/>
            </a:solidFill>
            <a:prstDash val="solid"/>
            <a:round/>
            <a:headEnd len="med" w="med" type="triangle"/>
            <a:tailEnd len="med" w="med" type="triangle"/>
          </a:ln>
        </p:spPr>
      </p:cxnSp>
      <p:cxnSp>
        <p:nvCxnSpPr>
          <p:cNvPr id="276" name="Google Shape;276;p39"/>
          <p:cNvCxnSpPr/>
          <p:nvPr/>
        </p:nvCxnSpPr>
        <p:spPr>
          <a:xfrm>
            <a:off x="6633125" y="2371750"/>
            <a:ext cx="273300" cy="0"/>
          </a:xfrm>
          <a:prstGeom prst="straightConnector1">
            <a:avLst/>
          </a:prstGeom>
          <a:noFill/>
          <a:ln cap="flat" cmpd="sng" w="9525">
            <a:solidFill>
              <a:schemeClr val="dk1"/>
            </a:solidFill>
            <a:prstDash val="solid"/>
            <a:round/>
            <a:headEnd len="med" w="med" type="triangle"/>
            <a:tailEnd len="med" w="med" type="triangle"/>
          </a:ln>
        </p:spPr>
      </p:cxnSp>
      <p:cxnSp>
        <p:nvCxnSpPr>
          <p:cNvPr id="277" name="Google Shape;277;p39"/>
          <p:cNvCxnSpPr/>
          <p:nvPr/>
        </p:nvCxnSpPr>
        <p:spPr>
          <a:xfrm>
            <a:off x="7492575" y="2371750"/>
            <a:ext cx="273300" cy="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Modello piramidale</a:t>
            </a:r>
            <a:endParaRPr/>
          </a:p>
        </p:txBody>
      </p:sp>
      <p:sp>
        <p:nvSpPr>
          <p:cNvPr id="283" name="Google Shape;283;p40"/>
          <p:cNvSpPr txBox="1"/>
          <p:nvPr>
            <p:ph idx="1" type="body"/>
          </p:nvPr>
        </p:nvSpPr>
        <p:spPr>
          <a:xfrm>
            <a:off x="276600" y="1862300"/>
            <a:ext cx="4295400" cy="1193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È una variante del modello a step dove esiste una schermata principale a cui ogni pagina si collega direttamente. È tipico di alcuni siti internet in cui ci sono delle storie, come Facebook o Instagram.</a:t>
            </a:r>
            <a:endParaRPr sz="1400"/>
          </a:p>
        </p:txBody>
      </p:sp>
      <p:sp>
        <p:nvSpPr>
          <p:cNvPr id="284" name="Google Shape;284;p40"/>
          <p:cNvSpPr/>
          <p:nvPr/>
        </p:nvSpPr>
        <p:spPr>
          <a:xfrm>
            <a:off x="5172825" y="30021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1</a:t>
            </a:r>
            <a:endParaRPr>
              <a:solidFill>
                <a:schemeClr val="lt2"/>
              </a:solidFill>
              <a:latin typeface="Roboto"/>
              <a:ea typeface="Roboto"/>
              <a:cs typeface="Roboto"/>
              <a:sym typeface="Roboto"/>
            </a:endParaRPr>
          </a:p>
        </p:txBody>
      </p:sp>
      <p:sp>
        <p:nvSpPr>
          <p:cNvPr id="285" name="Google Shape;285;p40"/>
          <p:cNvSpPr/>
          <p:nvPr/>
        </p:nvSpPr>
        <p:spPr>
          <a:xfrm>
            <a:off x="6032275" y="30021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2</a:t>
            </a:r>
            <a:endParaRPr>
              <a:solidFill>
                <a:schemeClr val="lt2"/>
              </a:solidFill>
              <a:latin typeface="Roboto"/>
              <a:ea typeface="Roboto"/>
              <a:cs typeface="Roboto"/>
              <a:sym typeface="Roboto"/>
            </a:endParaRPr>
          </a:p>
        </p:txBody>
      </p:sp>
      <p:sp>
        <p:nvSpPr>
          <p:cNvPr id="286" name="Google Shape;286;p40"/>
          <p:cNvSpPr/>
          <p:nvPr/>
        </p:nvSpPr>
        <p:spPr>
          <a:xfrm>
            <a:off x="6891725" y="30021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3</a:t>
            </a:r>
            <a:endParaRPr>
              <a:solidFill>
                <a:schemeClr val="lt2"/>
              </a:solidFill>
              <a:latin typeface="Roboto"/>
              <a:ea typeface="Roboto"/>
              <a:cs typeface="Roboto"/>
              <a:sym typeface="Roboto"/>
            </a:endParaRPr>
          </a:p>
        </p:txBody>
      </p:sp>
      <p:sp>
        <p:nvSpPr>
          <p:cNvPr id="287" name="Google Shape;287;p40"/>
          <p:cNvSpPr/>
          <p:nvPr/>
        </p:nvSpPr>
        <p:spPr>
          <a:xfrm>
            <a:off x="7751175" y="30021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4</a:t>
            </a:r>
            <a:endParaRPr>
              <a:solidFill>
                <a:schemeClr val="lt2"/>
              </a:solidFill>
              <a:latin typeface="Roboto"/>
              <a:ea typeface="Roboto"/>
              <a:cs typeface="Roboto"/>
              <a:sym typeface="Roboto"/>
            </a:endParaRPr>
          </a:p>
        </p:txBody>
      </p:sp>
      <p:cxnSp>
        <p:nvCxnSpPr>
          <p:cNvPr id="288" name="Google Shape;288;p40"/>
          <p:cNvCxnSpPr>
            <a:stCxn id="284" idx="3"/>
            <a:endCxn id="285" idx="1"/>
          </p:cNvCxnSpPr>
          <p:nvPr/>
        </p:nvCxnSpPr>
        <p:spPr>
          <a:xfrm>
            <a:off x="5759025" y="3275450"/>
            <a:ext cx="273300" cy="0"/>
          </a:xfrm>
          <a:prstGeom prst="straightConnector1">
            <a:avLst/>
          </a:prstGeom>
          <a:noFill/>
          <a:ln cap="flat" cmpd="sng" w="9525">
            <a:solidFill>
              <a:schemeClr val="dk1"/>
            </a:solidFill>
            <a:prstDash val="solid"/>
            <a:round/>
            <a:headEnd len="med" w="med" type="triangle"/>
            <a:tailEnd len="med" w="med" type="triangle"/>
          </a:ln>
        </p:spPr>
      </p:cxnSp>
      <p:cxnSp>
        <p:nvCxnSpPr>
          <p:cNvPr id="289" name="Google Shape;289;p40"/>
          <p:cNvCxnSpPr/>
          <p:nvPr/>
        </p:nvCxnSpPr>
        <p:spPr>
          <a:xfrm>
            <a:off x="6618475" y="3275450"/>
            <a:ext cx="273300" cy="0"/>
          </a:xfrm>
          <a:prstGeom prst="straightConnector1">
            <a:avLst/>
          </a:prstGeom>
          <a:noFill/>
          <a:ln cap="flat" cmpd="sng" w="9525">
            <a:solidFill>
              <a:schemeClr val="dk1"/>
            </a:solidFill>
            <a:prstDash val="solid"/>
            <a:round/>
            <a:headEnd len="med" w="med" type="triangle"/>
            <a:tailEnd len="med" w="med" type="triangle"/>
          </a:ln>
        </p:spPr>
      </p:cxnSp>
      <p:cxnSp>
        <p:nvCxnSpPr>
          <p:cNvPr id="290" name="Google Shape;290;p40"/>
          <p:cNvCxnSpPr/>
          <p:nvPr/>
        </p:nvCxnSpPr>
        <p:spPr>
          <a:xfrm>
            <a:off x="7477925" y="3275450"/>
            <a:ext cx="273300" cy="0"/>
          </a:xfrm>
          <a:prstGeom prst="straightConnector1">
            <a:avLst/>
          </a:prstGeom>
          <a:noFill/>
          <a:ln cap="flat" cmpd="sng" w="9525">
            <a:solidFill>
              <a:schemeClr val="dk1"/>
            </a:solidFill>
            <a:prstDash val="solid"/>
            <a:round/>
            <a:headEnd len="med" w="med" type="triangle"/>
            <a:tailEnd len="med" w="med" type="triangle"/>
          </a:ln>
        </p:spPr>
      </p:cxnSp>
      <p:sp>
        <p:nvSpPr>
          <p:cNvPr id="291" name="Google Shape;291;p40"/>
          <p:cNvSpPr/>
          <p:nvPr/>
        </p:nvSpPr>
        <p:spPr>
          <a:xfrm>
            <a:off x="6462025" y="2025150"/>
            <a:ext cx="586200" cy="546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2"/>
                </a:solidFill>
                <a:latin typeface="Roboto"/>
                <a:ea typeface="Roboto"/>
                <a:cs typeface="Roboto"/>
                <a:sym typeface="Roboto"/>
              </a:rPr>
              <a:t>Hub</a:t>
            </a:r>
            <a:endParaRPr>
              <a:solidFill>
                <a:schemeClr val="lt2"/>
              </a:solidFill>
              <a:latin typeface="Roboto"/>
              <a:ea typeface="Roboto"/>
              <a:cs typeface="Roboto"/>
              <a:sym typeface="Roboto"/>
            </a:endParaRPr>
          </a:p>
        </p:txBody>
      </p:sp>
      <p:cxnSp>
        <p:nvCxnSpPr>
          <p:cNvPr id="292" name="Google Shape;292;p40"/>
          <p:cNvCxnSpPr>
            <a:stCxn id="284" idx="0"/>
            <a:endCxn id="291" idx="2"/>
          </p:cNvCxnSpPr>
          <p:nvPr/>
        </p:nvCxnSpPr>
        <p:spPr>
          <a:xfrm flipH="1" rot="10800000">
            <a:off x="5465925" y="2571650"/>
            <a:ext cx="1289100" cy="430500"/>
          </a:xfrm>
          <a:prstGeom prst="straightConnector1">
            <a:avLst/>
          </a:prstGeom>
          <a:noFill/>
          <a:ln cap="flat" cmpd="sng" w="9525">
            <a:solidFill>
              <a:schemeClr val="dk1"/>
            </a:solidFill>
            <a:prstDash val="solid"/>
            <a:round/>
            <a:headEnd len="med" w="med" type="triangle"/>
            <a:tailEnd len="med" w="med" type="triangle"/>
          </a:ln>
        </p:spPr>
      </p:cxnSp>
      <p:cxnSp>
        <p:nvCxnSpPr>
          <p:cNvPr id="293" name="Google Shape;293;p40"/>
          <p:cNvCxnSpPr>
            <a:stCxn id="285" idx="0"/>
            <a:endCxn id="291" idx="2"/>
          </p:cNvCxnSpPr>
          <p:nvPr/>
        </p:nvCxnSpPr>
        <p:spPr>
          <a:xfrm flipH="1" rot="10800000">
            <a:off x="6325375" y="2571650"/>
            <a:ext cx="429900" cy="430500"/>
          </a:xfrm>
          <a:prstGeom prst="straightConnector1">
            <a:avLst/>
          </a:prstGeom>
          <a:noFill/>
          <a:ln cap="flat" cmpd="sng" w="9525">
            <a:solidFill>
              <a:schemeClr val="dk1"/>
            </a:solidFill>
            <a:prstDash val="solid"/>
            <a:round/>
            <a:headEnd len="med" w="med" type="triangle"/>
            <a:tailEnd len="med" w="med" type="triangle"/>
          </a:ln>
        </p:spPr>
      </p:cxnSp>
      <p:cxnSp>
        <p:nvCxnSpPr>
          <p:cNvPr id="294" name="Google Shape;294;p40"/>
          <p:cNvCxnSpPr>
            <a:stCxn id="286" idx="0"/>
            <a:endCxn id="291" idx="2"/>
          </p:cNvCxnSpPr>
          <p:nvPr/>
        </p:nvCxnSpPr>
        <p:spPr>
          <a:xfrm rot="10800000">
            <a:off x="6755225" y="2571650"/>
            <a:ext cx="429600" cy="430500"/>
          </a:xfrm>
          <a:prstGeom prst="straightConnector1">
            <a:avLst/>
          </a:prstGeom>
          <a:noFill/>
          <a:ln cap="flat" cmpd="sng" w="9525">
            <a:solidFill>
              <a:schemeClr val="dk1"/>
            </a:solidFill>
            <a:prstDash val="solid"/>
            <a:round/>
            <a:headEnd len="med" w="med" type="triangle"/>
            <a:tailEnd len="med" w="med" type="triangle"/>
          </a:ln>
        </p:spPr>
      </p:cxnSp>
      <p:cxnSp>
        <p:nvCxnSpPr>
          <p:cNvPr id="295" name="Google Shape;295;p40"/>
          <p:cNvCxnSpPr>
            <a:stCxn id="287" idx="0"/>
            <a:endCxn id="291" idx="2"/>
          </p:cNvCxnSpPr>
          <p:nvPr/>
        </p:nvCxnSpPr>
        <p:spPr>
          <a:xfrm rot="10800000">
            <a:off x="6755175" y="2571650"/>
            <a:ext cx="1289100" cy="430500"/>
          </a:xfrm>
          <a:prstGeom prst="straightConnector1">
            <a:avLst/>
          </a:prstGeom>
          <a:noFill/>
          <a:ln cap="flat" cmpd="sng" w="9525">
            <a:solidFill>
              <a:schemeClr val="dk1"/>
            </a:solidFill>
            <a:prstDash val="solid"/>
            <a:round/>
            <a:headEnd len="med" w="med" type="triangle"/>
            <a:tailEnd len="med" w="med" type="triangle"/>
          </a:ln>
        </p:spPr>
      </p:cxnSp>
      <p:pic>
        <p:nvPicPr>
          <p:cNvPr id="296" name="Google Shape;296;p40"/>
          <p:cNvPicPr preferRelativeResize="0"/>
          <p:nvPr/>
        </p:nvPicPr>
        <p:blipFill>
          <a:blip r:embed="rId3">
            <a:alphaModFix/>
          </a:blip>
          <a:stretch>
            <a:fillRect/>
          </a:stretch>
        </p:blipFill>
        <p:spPr>
          <a:xfrm>
            <a:off x="533400" y="3090075"/>
            <a:ext cx="3252153" cy="178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Navigazione flat o assente</a:t>
            </a:r>
            <a:endParaRPr/>
          </a:p>
        </p:txBody>
      </p:sp>
      <p:sp>
        <p:nvSpPr>
          <p:cNvPr id="302" name="Google Shape;302;p41"/>
          <p:cNvSpPr txBox="1"/>
          <p:nvPr>
            <p:ph idx="1" type="body"/>
          </p:nvPr>
        </p:nvSpPr>
        <p:spPr>
          <a:xfrm>
            <a:off x="276600" y="1862300"/>
            <a:ext cx="8149500" cy="2490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È importante sottolineare che, sebbene la navigazione sia spesso uno strumento utile, non è sempre richiesta.</a:t>
            </a:r>
            <a:endParaRPr sz="1400"/>
          </a:p>
          <a:p>
            <a:pPr indent="0" lvl="0" marL="0" rtl="0" algn="l">
              <a:spcBef>
                <a:spcPts val="1600"/>
              </a:spcBef>
              <a:spcAft>
                <a:spcPts val="1600"/>
              </a:spcAft>
              <a:buNone/>
            </a:pPr>
            <a:r>
              <a:rPr lang="it" sz="1400"/>
              <a:t>Ci sono delle applicazioni, come excel, eclipse, photoshop, ecc. dove gli utenti hanno una grossa varietà di strumenti subito visibili e utilizzabili. In questo caso non c’è una vera e propria navigazione all’interno dell’interfaccia, o è limitata ad aspetti di configurazione.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Information Architecture</a:t>
            </a:r>
            <a:endParaRPr/>
          </a:p>
        </p:txBody>
      </p:sp>
      <p:sp>
        <p:nvSpPr>
          <p:cNvPr id="79" name="Google Shape;79;p15"/>
          <p:cNvSpPr txBox="1"/>
          <p:nvPr>
            <p:ph idx="1" type="body"/>
          </p:nvPr>
        </p:nvSpPr>
        <p:spPr>
          <a:xfrm>
            <a:off x="471900" y="1919075"/>
            <a:ext cx="8380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Per information architecture si intende lo studio delle tecniche per organizzare ed etichettare uno spazio contenente le informazioni per massimizzare la comprensione e il suo uso.</a:t>
            </a:r>
            <a:endParaRPr sz="1400"/>
          </a:p>
          <a:p>
            <a:pPr indent="0" lvl="0" marL="0" rtl="0" algn="l">
              <a:spcBef>
                <a:spcPts val="1600"/>
              </a:spcBef>
              <a:spcAft>
                <a:spcPts val="0"/>
              </a:spcAft>
              <a:buNone/>
            </a:pPr>
            <a:r>
              <a:rPr lang="it" sz="1400"/>
              <a:t>Comprende:</a:t>
            </a:r>
            <a:endParaRPr sz="1400"/>
          </a:p>
          <a:p>
            <a:pPr indent="-317500" lvl="0" marL="457200" rtl="0" algn="l">
              <a:spcBef>
                <a:spcPts val="1600"/>
              </a:spcBef>
              <a:spcAft>
                <a:spcPts val="0"/>
              </a:spcAft>
              <a:buSzPts val="1400"/>
              <a:buChar char="●"/>
            </a:pPr>
            <a:r>
              <a:rPr lang="it" sz="1400"/>
              <a:t>Strutture o categorie per organizzare il contenuto e le funzionalità.</a:t>
            </a:r>
            <a:endParaRPr sz="1400"/>
          </a:p>
          <a:p>
            <a:pPr indent="-317500" lvl="0" marL="457200" rtl="0" algn="l">
              <a:spcBef>
                <a:spcPts val="0"/>
              </a:spcBef>
              <a:spcAft>
                <a:spcPts val="0"/>
              </a:spcAft>
              <a:buSzPts val="1400"/>
              <a:buChar char="●"/>
            </a:pPr>
            <a:r>
              <a:rPr lang="it" sz="1400"/>
              <a:t>Modi diversi con cui gli utenti possono interagire con l’interfaccia.</a:t>
            </a:r>
            <a:endParaRPr sz="1400"/>
          </a:p>
          <a:p>
            <a:pPr indent="-317500" lvl="0" marL="457200" rtl="0" algn="l">
              <a:spcBef>
                <a:spcPts val="0"/>
              </a:spcBef>
              <a:spcAft>
                <a:spcPts val="0"/>
              </a:spcAft>
              <a:buSzPts val="1400"/>
              <a:buChar char="●"/>
            </a:pPr>
            <a:r>
              <a:rPr lang="it" sz="1400"/>
              <a:t>Flussi di lavoro intuitivi o processi guidati per realizzare i task.</a:t>
            </a:r>
            <a:endParaRPr sz="1400"/>
          </a:p>
          <a:p>
            <a:pPr indent="-317500" lvl="0" marL="457200" rtl="0" algn="l">
              <a:spcBef>
                <a:spcPts val="0"/>
              </a:spcBef>
              <a:spcAft>
                <a:spcPts val="0"/>
              </a:spcAft>
              <a:buSzPts val="1400"/>
              <a:buChar char="●"/>
            </a:pPr>
            <a:r>
              <a:rPr lang="it" sz="1400"/>
              <a:t>Etichette e linguaggio adatto a comunicare il contenuto.</a:t>
            </a:r>
            <a:endParaRPr sz="1400"/>
          </a:p>
          <a:p>
            <a:pPr indent="-317500" lvl="0" marL="457200" rtl="0" algn="l">
              <a:spcBef>
                <a:spcPts val="0"/>
              </a:spcBef>
              <a:spcAft>
                <a:spcPts val="0"/>
              </a:spcAft>
              <a:buSzPts val="1400"/>
              <a:buChar char="●"/>
            </a:pPr>
            <a:r>
              <a:rPr lang="it" sz="1400"/>
              <a:t>Strumenti di ricerca, di navigazione e di filtraggio per aiutare gli utenti a trovare ciò che cercano.</a:t>
            </a:r>
            <a:endParaRPr sz="1400"/>
          </a:p>
          <a:p>
            <a:pPr indent="-317500" lvl="0" marL="457200" rtl="0" algn="l">
              <a:spcBef>
                <a:spcPts val="0"/>
              </a:spcBef>
              <a:spcAft>
                <a:spcPts val="0"/>
              </a:spcAft>
              <a:buSzPts val="1400"/>
              <a:buChar char="●"/>
            </a:pPr>
            <a:r>
              <a:rPr lang="it" sz="1400"/>
              <a:t>Un sistema standard di layout in modo che l’informazione sia presentata in modo consistente.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1000"/>
                                        <p:tgtEl>
                                          <p:spTgt spid="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1000"/>
                                        <p:tgtEl>
                                          <p:spTgt spid="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Effect filter="fade" transition="in">
                                      <p:cBhvr>
                                        <p:cTn dur="1000"/>
                                        <p:tgtEl>
                                          <p:spTgt spid="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Effect filter="fade" transition="in">
                                      <p:cBhvr>
                                        <p:cTn dur="1000"/>
                                        <p:tgtEl>
                                          <p:spTgt spid="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Effect filter="fade" transition="in">
                                      <p:cBhvr>
                                        <p:cTn dur="1000"/>
                                        <p:tgtEl>
                                          <p:spTgt spid="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5" st="5"/>
                                            </p:txEl>
                                          </p:spTgt>
                                        </p:tgtEl>
                                        <p:attrNameLst>
                                          <p:attrName>style.visibility</p:attrName>
                                        </p:attrNameLst>
                                      </p:cBhvr>
                                      <p:to>
                                        <p:strVal val="visible"/>
                                      </p:to>
                                    </p:set>
                                    <p:animEffect filter="fade" transition="in">
                                      <p:cBhvr>
                                        <p:cTn dur="1000"/>
                                        <p:tgtEl>
                                          <p:spTgt spid="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6" st="6"/>
                                            </p:txEl>
                                          </p:spTgt>
                                        </p:tgtEl>
                                        <p:attrNameLst>
                                          <p:attrName>style.visibility</p:attrName>
                                        </p:attrNameLst>
                                      </p:cBhvr>
                                      <p:to>
                                        <p:strVal val="visible"/>
                                      </p:to>
                                    </p:set>
                                    <p:animEffect filter="fade" transition="in">
                                      <p:cBhvr>
                                        <p:cTn dur="1000"/>
                                        <p:tgtEl>
                                          <p:spTgt spid="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7" st="7"/>
                                            </p:txEl>
                                          </p:spTgt>
                                        </p:tgtEl>
                                        <p:attrNameLst>
                                          <p:attrName>style.visibility</p:attrName>
                                        </p:attrNameLst>
                                      </p:cBhvr>
                                      <p:to>
                                        <p:strVal val="visible"/>
                                      </p:to>
                                    </p:set>
                                    <p:animEffect filter="fade" transition="in">
                                      <p:cBhvr>
                                        <p:cTn dur="1000"/>
                                        <p:tgtEl>
                                          <p:spTgt spid="7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4294967295" type="body"/>
          </p:nvPr>
        </p:nvSpPr>
        <p:spPr>
          <a:xfrm>
            <a:off x="0" y="693675"/>
            <a:ext cx="9144000" cy="44499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400"/>
              <a:t>Quando si realizzano applicazioni che hanno tanti utenti occasionali e poco frequenti, utilizzare pochi punti di accesso, in modo da rendere chiaro il punto di partenza.</a:t>
            </a:r>
            <a:endParaRPr sz="1400"/>
          </a:p>
          <a:p>
            <a:pPr indent="-317500" lvl="0" marL="457200" rtl="0" algn="l">
              <a:spcBef>
                <a:spcPts val="0"/>
              </a:spcBef>
              <a:spcAft>
                <a:spcPts val="0"/>
              </a:spcAft>
              <a:buSzPts val="1400"/>
              <a:buChar char="●"/>
            </a:pPr>
            <a:r>
              <a:rPr lang="it" sz="1400"/>
              <a:t>Quando avete una pagina il cui scopo è di essere solo una tabella di contenuti, utilizzare una lista di collegamenti senza altri contenuti particolari (es. forum di discussione o </a:t>
            </a:r>
            <a:r>
              <a:rPr lang="it" sz="1400" u="sng">
                <a:solidFill>
                  <a:schemeClr val="hlink"/>
                </a:solidFill>
                <a:latin typeface="Arial"/>
                <a:ea typeface="Arial"/>
                <a:cs typeface="Arial"/>
                <a:sym typeface="Arial"/>
                <a:hlinkClick r:id="rId3"/>
              </a:rPr>
              <a:t>https://www.craigslist.org</a:t>
            </a:r>
            <a:r>
              <a:rPr lang="it" sz="1400"/>
              <a:t>).</a:t>
            </a:r>
            <a:endParaRPr sz="1400"/>
          </a:p>
          <a:p>
            <a:pPr indent="-317500" lvl="0" marL="457200" rtl="0" algn="l">
              <a:spcBef>
                <a:spcPts val="0"/>
              </a:spcBef>
              <a:spcAft>
                <a:spcPts val="0"/>
              </a:spcAft>
              <a:buSzPts val="1400"/>
              <a:buChar char="●"/>
            </a:pPr>
            <a:r>
              <a:rPr lang="it" sz="1400"/>
              <a:t>Utilizzare le finestre modali (schermate senza navigazione con la possibilità di compiere azioni specifiche, es. conferma di qualcosa, compilare dei brevi campi, ecc.) per le azioni brevi di un’azione più complessa, oppure per mostrare messaggi di errore. Ad esempio, una finestra modale potrebbe essere utile per gestire un pagamento su paypal durante l’acquisto di un prodotto o per richiedere l’inserimento di username e password per una qualche azione.</a:t>
            </a:r>
            <a:endParaRPr sz="1400"/>
          </a:p>
          <a:p>
            <a:pPr indent="-317500" lvl="0" marL="457200" rtl="0" algn="l">
              <a:spcBef>
                <a:spcPts val="0"/>
              </a:spcBef>
              <a:spcAft>
                <a:spcPts val="0"/>
              </a:spcAft>
              <a:buSzPts val="1400"/>
              <a:buChar char="●"/>
            </a:pPr>
            <a:r>
              <a:rPr lang="it" sz="1400"/>
              <a:t>Permettere agli utenti di accedere velocemente (ad esempio salvando dei collegamenti) a pagine o stati particolari dell’applicazione, soprattutto quando è molto complesso raggiungere lo stesso punto.</a:t>
            </a:r>
            <a:endParaRPr sz="1400"/>
          </a:p>
          <a:p>
            <a:pPr indent="-317500" lvl="0" marL="457200" rtl="0" algn="l">
              <a:spcBef>
                <a:spcPts val="0"/>
              </a:spcBef>
              <a:spcAft>
                <a:spcPts val="0"/>
              </a:spcAft>
              <a:buSzPts val="1400"/>
              <a:buChar char="●"/>
            </a:pPr>
            <a:r>
              <a:rPr lang="it" sz="1400"/>
              <a:t>Mostrare sempre una via d’uscita chiara che permetta di spostarsi indietro o in una schermata nota.</a:t>
            </a:r>
            <a:endParaRPr sz="1400"/>
          </a:p>
          <a:p>
            <a:pPr indent="-317500" lvl="0" marL="457200" rtl="0" algn="l">
              <a:spcBef>
                <a:spcPts val="0"/>
              </a:spcBef>
              <a:spcAft>
                <a:spcPts val="0"/>
              </a:spcAft>
              <a:buSzPts val="1400"/>
              <a:buChar char="●"/>
            </a:pPr>
            <a:r>
              <a:rPr lang="it" sz="1400"/>
              <a:t>Mostrare un qualche indicatore del progresso per le azioni più complesse, soprattutto in caso di navigazione a step.</a:t>
            </a:r>
            <a:endParaRPr sz="1400"/>
          </a:p>
          <a:p>
            <a:pPr indent="-317500" lvl="0" marL="457200" rtl="0" algn="l">
              <a:spcBef>
                <a:spcPts val="0"/>
              </a:spcBef>
              <a:spcAft>
                <a:spcPts val="0"/>
              </a:spcAft>
              <a:buSzPts val="1400"/>
              <a:buChar char="●"/>
            </a:pPr>
            <a:r>
              <a:rPr lang="it" sz="1400"/>
              <a:t>Utilizzare delle animazioni per le transizioni da una schermata all’altra, in modo da rendere naturale il passaggio.</a:t>
            </a:r>
            <a:endParaRPr sz="1400"/>
          </a:p>
        </p:txBody>
      </p:sp>
      <p:sp>
        <p:nvSpPr>
          <p:cNvPr id="308" name="Google Shape;308;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Regole da seguire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1000"/>
                                        <p:tgtEl>
                                          <p:spTgt spid="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1000"/>
                                        <p:tgtEl>
                                          <p:spTgt spid="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1000"/>
                                        <p:tgtEl>
                                          <p:spTgt spid="3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animEffect filter="fade" transition="in">
                                      <p:cBhvr>
                                        <p:cTn dur="1000"/>
                                        <p:tgtEl>
                                          <p:spTgt spid="3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4" st="4"/>
                                            </p:txEl>
                                          </p:spTgt>
                                        </p:tgtEl>
                                        <p:attrNameLst>
                                          <p:attrName>style.visibility</p:attrName>
                                        </p:attrNameLst>
                                      </p:cBhvr>
                                      <p:to>
                                        <p:strVal val="visible"/>
                                      </p:to>
                                    </p:set>
                                    <p:animEffect filter="fade" transition="in">
                                      <p:cBhvr>
                                        <p:cTn dur="1000"/>
                                        <p:tgtEl>
                                          <p:spTgt spid="3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5" st="5"/>
                                            </p:txEl>
                                          </p:spTgt>
                                        </p:tgtEl>
                                        <p:attrNameLst>
                                          <p:attrName>style.visibility</p:attrName>
                                        </p:attrNameLst>
                                      </p:cBhvr>
                                      <p:to>
                                        <p:strVal val="visible"/>
                                      </p:to>
                                    </p:set>
                                    <p:animEffect filter="fade" transition="in">
                                      <p:cBhvr>
                                        <p:cTn dur="1000"/>
                                        <p:tgtEl>
                                          <p:spTgt spid="3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6" st="6"/>
                                            </p:txEl>
                                          </p:spTgt>
                                        </p:tgtEl>
                                        <p:attrNameLst>
                                          <p:attrName>style.visibility</p:attrName>
                                        </p:attrNameLst>
                                      </p:cBhvr>
                                      <p:to>
                                        <p:strVal val="visible"/>
                                      </p:to>
                                    </p:set>
                                    <p:animEffect filter="fade" transition="in">
                                      <p:cBhvr>
                                        <p:cTn dur="1000"/>
                                        <p:tgtEl>
                                          <p:spTgt spid="3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Esempio Sidebar</a:t>
            </a:r>
            <a:endParaRPr/>
          </a:p>
        </p:txBody>
      </p:sp>
      <p:sp>
        <p:nvSpPr>
          <p:cNvPr id="314" name="Google Shape;314;p43"/>
          <p:cNvSpPr txBox="1"/>
          <p:nvPr/>
        </p:nvSpPr>
        <p:spPr>
          <a:xfrm>
            <a:off x="3410975" y="3228025"/>
            <a:ext cx="56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Source: </a:t>
            </a:r>
            <a:r>
              <a:rPr lang="it" u="sng">
                <a:solidFill>
                  <a:schemeClr val="hlink"/>
                </a:solidFill>
                <a:latin typeface="Roboto"/>
                <a:ea typeface="Roboto"/>
                <a:cs typeface="Roboto"/>
                <a:sym typeface="Roboto"/>
                <a:hlinkClick r:id="rId3"/>
              </a:rPr>
              <a:t>https://getbootstrap.com/docs/5.0/examples/sidebars/</a:t>
            </a:r>
            <a:endParaRPr>
              <a:solidFill>
                <a:schemeClr val="lt2"/>
              </a:solidFill>
              <a:latin typeface="Roboto"/>
              <a:ea typeface="Roboto"/>
              <a:cs typeface="Roboto"/>
              <a:sym typeface="Roboto"/>
            </a:endParaRPr>
          </a:p>
        </p:txBody>
      </p:sp>
      <p:pic>
        <p:nvPicPr>
          <p:cNvPr id="315" name="Google Shape;315;p43"/>
          <p:cNvPicPr preferRelativeResize="0"/>
          <p:nvPr/>
        </p:nvPicPr>
        <p:blipFill>
          <a:blip r:embed="rId4">
            <a:alphaModFix/>
          </a:blip>
          <a:stretch>
            <a:fillRect/>
          </a:stretch>
        </p:blipFill>
        <p:spPr>
          <a:xfrm>
            <a:off x="3410975" y="472275"/>
            <a:ext cx="4489075" cy="2341150"/>
          </a:xfrm>
          <a:prstGeom prst="rect">
            <a:avLst/>
          </a:prstGeom>
          <a:noFill/>
          <a:ln>
            <a:noFill/>
          </a:ln>
        </p:spPr>
      </p:pic>
      <p:sp>
        <p:nvSpPr>
          <p:cNvPr id="316" name="Google Shape;316;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it"/>
              <a:t>Usare il logo.</a:t>
            </a:r>
            <a:endParaRPr/>
          </a:p>
          <a:p>
            <a:pPr indent="-304800" lvl="0" marL="457200" rtl="0" algn="l">
              <a:spcBef>
                <a:spcPts val="0"/>
              </a:spcBef>
              <a:spcAft>
                <a:spcPts val="0"/>
              </a:spcAft>
              <a:buSzPts val="1200"/>
              <a:buChar char="●"/>
            </a:pPr>
            <a:r>
              <a:rPr lang="it"/>
              <a:t>Aggiungere le icone.</a:t>
            </a:r>
            <a:endParaRPr/>
          </a:p>
          <a:p>
            <a:pPr indent="-304800" lvl="0" marL="457200" rtl="0" algn="l">
              <a:spcBef>
                <a:spcPts val="0"/>
              </a:spcBef>
              <a:spcAft>
                <a:spcPts val="0"/>
              </a:spcAft>
              <a:buSzPts val="1200"/>
              <a:buChar char="●"/>
            </a:pPr>
            <a:r>
              <a:rPr lang="it"/>
              <a:t>Rendere chiaro qual è la schermata corrente.</a:t>
            </a:r>
            <a:endParaRPr/>
          </a:p>
          <a:p>
            <a:pPr indent="-304800" lvl="0" marL="457200" rtl="0" algn="l">
              <a:spcBef>
                <a:spcPts val="0"/>
              </a:spcBef>
              <a:spcAft>
                <a:spcPts val="0"/>
              </a:spcAft>
              <a:buSzPts val="1200"/>
              <a:buChar char="●"/>
            </a:pPr>
            <a:r>
              <a:rPr lang="it"/>
              <a:t>Si possono differenziare gli elementi in gruppi.</a:t>
            </a:r>
            <a:endParaRPr/>
          </a:p>
          <a:p>
            <a:pPr indent="-304800" lvl="0" marL="457200" rtl="0" algn="l">
              <a:spcBef>
                <a:spcPts val="0"/>
              </a:spcBef>
              <a:spcAft>
                <a:spcPts val="0"/>
              </a:spcAft>
              <a:buSzPts val="1200"/>
              <a:buChar char="●"/>
            </a:pPr>
            <a:r>
              <a:rPr lang="it"/>
              <a:t>Collassare gli elementi per schermate piccole con tooltip.</a:t>
            </a:r>
            <a:endParaRPr/>
          </a:p>
        </p:txBody>
      </p:sp>
      <p:pic>
        <p:nvPicPr>
          <p:cNvPr id="317" name="Google Shape;317;p43"/>
          <p:cNvPicPr preferRelativeResize="0"/>
          <p:nvPr/>
        </p:nvPicPr>
        <p:blipFill>
          <a:blip r:embed="rId5">
            <a:alphaModFix/>
          </a:blip>
          <a:stretch>
            <a:fillRect/>
          </a:stretch>
        </p:blipFill>
        <p:spPr>
          <a:xfrm>
            <a:off x="7900050" y="472271"/>
            <a:ext cx="1154875" cy="2341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Layout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Layout</a:t>
            </a:r>
            <a:endParaRPr/>
          </a:p>
        </p:txBody>
      </p:sp>
      <p:sp>
        <p:nvSpPr>
          <p:cNvPr id="328" name="Google Shape;328;p45"/>
          <p:cNvSpPr txBox="1"/>
          <p:nvPr>
            <p:ph idx="1" type="body"/>
          </p:nvPr>
        </p:nvSpPr>
        <p:spPr>
          <a:xfrm>
            <a:off x="276600" y="1862300"/>
            <a:ext cx="8149500" cy="3178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Per layout si intende la disposizione degli elementi all’interno della schermata.</a:t>
            </a:r>
            <a:endParaRPr sz="1400"/>
          </a:p>
          <a:p>
            <a:pPr indent="0" lvl="0" marL="0" rtl="0" algn="l">
              <a:spcBef>
                <a:spcPts val="1600"/>
              </a:spcBef>
              <a:spcAft>
                <a:spcPts val="0"/>
              </a:spcAft>
              <a:buNone/>
            </a:pPr>
            <a:r>
              <a:rPr lang="it" sz="1400"/>
              <a:t>Gli elementi principali di un layout sono:</a:t>
            </a:r>
            <a:endParaRPr sz="1400"/>
          </a:p>
          <a:p>
            <a:pPr indent="-317500" lvl="0" marL="457200" rtl="0" algn="l">
              <a:spcBef>
                <a:spcPts val="1600"/>
              </a:spcBef>
              <a:spcAft>
                <a:spcPts val="0"/>
              </a:spcAft>
              <a:buSzPts val="1400"/>
              <a:buChar char="●"/>
            </a:pPr>
            <a:r>
              <a:rPr lang="it" sz="1400">
                <a:solidFill>
                  <a:schemeClr val="accent3"/>
                </a:solidFill>
              </a:rPr>
              <a:t>Gerarchia visiva</a:t>
            </a:r>
            <a:r>
              <a:rPr lang="it" sz="1400"/>
              <a:t>: i contenuti più importanti dovrebbero essere quelli più visibili e quelli meno importanti i meno visibili. In generale, gli utenti dovrebbero capire la struttura informativa dal layout.</a:t>
            </a:r>
            <a:endParaRPr sz="1400"/>
          </a:p>
          <a:p>
            <a:pPr indent="-317500" lvl="0" marL="457200" rtl="0" algn="l">
              <a:spcBef>
                <a:spcPts val="0"/>
              </a:spcBef>
              <a:spcAft>
                <a:spcPts val="0"/>
              </a:spcAft>
              <a:buSzPts val="1400"/>
              <a:buChar char="●"/>
            </a:pPr>
            <a:r>
              <a:rPr lang="it" sz="1400">
                <a:solidFill>
                  <a:schemeClr val="accent3"/>
                </a:solidFill>
              </a:rPr>
              <a:t>Flusso visivo</a:t>
            </a:r>
            <a:r>
              <a:rPr lang="it" sz="1400"/>
              <a:t>: gli utenti visualizzano i contenuti con una tecnica di </a:t>
            </a:r>
            <a:r>
              <a:rPr lang="it" sz="1400">
                <a:solidFill>
                  <a:schemeClr val="accent3"/>
                </a:solidFill>
              </a:rPr>
              <a:t>scanning</a:t>
            </a:r>
            <a:r>
              <a:rPr lang="it" sz="1400"/>
              <a:t>. È importante guidare gli utenti a osservare i punti più importanti di una pagina (</a:t>
            </a:r>
            <a:r>
              <a:rPr lang="it" sz="1400">
                <a:solidFill>
                  <a:schemeClr val="accent3"/>
                </a:solidFill>
              </a:rPr>
              <a:t>call to action</a:t>
            </a:r>
            <a:r>
              <a:rPr lang="it" sz="1400"/>
              <a:t>).</a:t>
            </a:r>
            <a:endParaRPr sz="1400"/>
          </a:p>
          <a:p>
            <a:pPr indent="-317500" lvl="0" marL="457200" rtl="0" algn="l">
              <a:spcBef>
                <a:spcPts val="0"/>
              </a:spcBef>
              <a:spcAft>
                <a:spcPts val="0"/>
              </a:spcAft>
              <a:buSzPts val="1400"/>
              <a:buChar char="●"/>
            </a:pPr>
            <a:r>
              <a:rPr lang="it" sz="1400">
                <a:solidFill>
                  <a:schemeClr val="accent3"/>
                </a:solidFill>
              </a:rPr>
              <a:t>Display dinamici</a:t>
            </a:r>
            <a:r>
              <a:rPr lang="it" sz="1400"/>
              <a:t>: in genere si deve tenere in considerazione che i dispositivi da cui si potrebbe utilizzare un’applicazione, o specialmente un sito, possono avere dimensioni diverse dello schermo.</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0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000"/>
                                        <p:tgtEl>
                                          <p:spTgt spid="3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Gerarchia visiva</a:t>
            </a:r>
            <a:endParaRPr/>
          </a:p>
        </p:txBody>
      </p:sp>
      <p:sp>
        <p:nvSpPr>
          <p:cNvPr id="334" name="Google Shape;334;p46"/>
          <p:cNvSpPr txBox="1"/>
          <p:nvPr>
            <p:ph idx="1" type="body"/>
          </p:nvPr>
        </p:nvSpPr>
        <p:spPr>
          <a:xfrm>
            <a:off x="276600" y="1862300"/>
            <a:ext cx="1782300" cy="136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Cosa fa apparire un contenuto come più importante di un altro?</a:t>
            </a:r>
            <a:endParaRPr sz="1400"/>
          </a:p>
        </p:txBody>
      </p:sp>
      <p:pic>
        <p:nvPicPr>
          <p:cNvPr id="335" name="Google Shape;335;p46"/>
          <p:cNvPicPr preferRelativeResize="0"/>
          <p:nvPr/>
        </p:nvPicPr>
        <p:blipFill>
          <a:blip r:embed="rId3">
            <a:alphaModFix/>
          </a:blip>
          <a:stretch>
            <a:fillRect/>
          </a:stretch>
        </p:blipFill>
        <p:spPr>
          <a:xfrm>
            <a:off x="3934550" y="1862300"/>
            <a:ext cx="4560474" cy="3212575"/>
          </a:xfrm>
          <a:prstGeom prst="rect">
            <a:avLst/>
          </a:prstGeom>
          <a:noFill/>
          <a:ln>
            <a:noFill/>
          </a:ln>
        </p:spPr>
      </p:pic>
      <p:cxnSp>
        <p:nvCxnSpPr>
          <p:cNvPr id="336" name="Google Shape;336;p46"/>
          <p:cNvCxnSpPr/>
          <p:nvPr/>
        </p:nvCxnSpPr>
        <p:spPr>
          <a:xfrm flipH="1" rot="10800000">
            <a:off x="2806200" y="3831925"/>
            <a:ext cx="937800" cy="205200"/>
          </a:xfrm>
          <a:prstGeom prst="straightConnector1">
            <a:avLst/>
          </a:prstGeom>
          <a:noFill/>
          <a:ln cap="flat" cmpd="sng" w="9525">
            <a:solidFill>
              <a:schemeClr val="dk1"/>
            </a:solidFill>
            <a:prstDash val="solid"/>
            <a:round/>
            <a:headEnd len="med" w="med" type="none"/>
            <a:tailEnd len="med" w="med" type="triangle"/>
          </a:ln>
        </p:spPr>
      </p:cxnSp>
      <p:sp>
        <p:nvSpPr>
          <p:cNvPr id="337" name="Google Shape;337;p46"/>
          <p:cNvSpPr txBox="1"/>
          <p:nvPr/>
        </p:nvSpPr>
        <p:spPr>
          <a:xfrm>
            <a:off x="1824400" y="4059125"/>
            <a:ext cx="13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Dimensione</a:t>
            </a:r>
            <a:endParaRPr>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Gerarchia visiva</a:t>
            </a:r>
            <a:endParaRPr/>
          </a:p>
        </p:txBody>
      </p:sp>
      <p:sp>
        <p:nvSpPr>
          <p:cNvPr id="343" name="Google Shape;343;p47"/>
          <p:cNvSpPr txBox="1"/>
          <p:nvPr>
            <p:ph idx="1" type="body"/>
          </p:nvPr>
        </p:nvSpPr>
        <p:spPr>
          <a:xfrm>
            <a:off x="276600" y="1862300"/>
            <a:ext cx="1782300" cy="136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Cosa fa apparire un contenuto come più importante di un altro?</a:t>
            </a:r>
            <a:endParaRPr sz="1400"/>
          </a:p>
        </p:txBody>
      </p:sp>
      <p:pic>
        <p:nvPicPr>
          <p:cNvPr id="344" name="Google Shape;344;p47"/>
          <p:cNvPicPr preferRelativeResize="0"/>
          <p:nvPr/>
        </p:nvPicPr>
        <p:blipFill rotWithShape="1">
          <a:blip r:embed="rId3">
            <a:alphaModFix/>
          </a:blip>
          <a:srcRect b="0" l="5205" r="5205" t="0"/>
          <a:stretch/>
        </p:blipFill>
        <p:spPr>
          <a:xfrm>
            <a:off x="3934550" y="1862300"/>
            <a:ext cx="4560474" cy="3212575"/>
          </a:xfrm>
          <a:prstGeom prst="rect">
            <a:avLst/>
          </a:prstGeom>
          <a:noFill/>
          <a:ln>
            <a:noFill/>
          </a:ln>
        </p:spPr>
      </p:pic>
      <p:cxnSp>
        <p:nvCxnSpPr>
          <p:cNvPr id="345" name="Google Shape;345;p47"/>
          <p:cNvCxnSpPr>
            <a:stCxn id="346" idx="3"/>
          </p:cNvCxnSpPr>
          <p:nvPr/>
        </p:nvCxnSpPr>
        <p:spPr>
          <a:xfrm flipH="1" rot="10800000">
            <a:off x="3157900" y="4397075"/>
            <a:ext cx="3304500" cy="185400"/>
          </a:xfrm>
          <a:prstGeom prst="straightConnector1">
            <a:avLst/>
          </a:prstGeom>
          <a:noFill/>
          <a:ln cap="flat" cmpd="sng" w="9525">
            <a:solidFill>
              <a:schemeClr val="dk1"/>
            </a:solidFill>
            <a:prstDash val="solid"/>
            <a:round/>
            <a:headEnd len="med" w="med" type="none"/>
            <a:tailEnd len="med" w="med" type="triangle"/>
          </a:ln>
        </p:spPr>
      </p:cxnSp>
      <p:sp>
        <p:nvSpPr>
          <p:cNvPr id="346" name="Google Shape;346;p47"/>
          <p:cNvSpPr txBox="1"/>
          <p:nvPr/>
        </p:nvSpPr>
        <p:spPr>
          <a:xfrm>
            <a:off x="1824400" y="4059125"/>
            <a:ext cx="133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Colori (sia degli elementi che dello sfondo)</a:t>
            </a:r>
            <a:endParaRPr>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Gerarchia visiva</a:t>
            </a:r>
            <a:endParaRPr/>
          </a:p>
        </p:txBody>
      </p:sp>
      <p:sp>
        <p:nvSpPr>
          <p:cNvPr id="352" name="Google Shape;352;p48"/>
          <p:cNvSpPr txBox="1"/>
          <p:nvPr>
            <p:ph idx="1" type="body"/>
          </p:nvPr>
        </p:nvSpPr>
        <p:spPr>
          <a:xfrm>
            <a:off x="276600" y="1862300"/>
            <a:ext cx="1782300" cy="136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sz="1400"/>
              <a:t>Cosa fa apparire un contenuto come più importante di un altro?</a:t>
            </a:r>
            <a:endParaRPr sz="1400"/>
          </a:p>
        </p:txBody>
      </p:sp>
      <p:cxnSp>
        <p:nvCxnSpPr>
          <p:cNvPr id="353" name="Google Shape;353;p48"/>
          <p:cNvCxnSpPr/>
          <p:nvPr/>
        </p:nvCxnSpPr>
        <p:spPr>
          <a:xfrm flipH="1" rot="10800000">
            <a:off x="2696300" y="3260475"/>
            <a:ext cx="703500" cy="762000"/>
          </a:xfrm>
          <a:prstGeom prst="straightConnector1">
            <a:avLst/>
          </a:prstGeom>
          <a:noFill/>
          <a:ln cap="flat" cmpd="sng" w="9525">
            <a:solidFill>
              <a:schemeClr val="dk1"/>
            </a:solidFill>
            <a:prstDash val="solid"/>
            <a:round/>
            <a:headEnd len="med" w="med" type="none"/>
            <a:tailEnd len="med" w="med" type="triangle"/>
          </a:ln>
        </p:spPr>
      </p:cxnSp>
      <p:sp>
        <p:nvSpPr>
          <p:cNvPr id="354" name="Google Shape;354;p48"/>
          <p:cNvSpPr txBox="1"/>
          <p:nvPr/>
        </p:nvSpPr>
        <p:spPr>
          <a:xfrm>
            <a:off x="1824400" y="4059125"/>
            <a:ext cx="13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Densità</a:t>
            </a:r>
            <a:endParaRPr>
              <a:solidFill>
                <a:schemeClr val="lt2"/>
              </a:solidFill>
              <a:latin typeface="Roboto"/>
              <a:ea typeface="Roboto"/>
              <a:cs typeface="Roboto"/>
              <a:sym typeface="Roboto"/>
            </a:endParaRPr>
          </a:p>
        </p:txBody>
      </p:sp>
      <p:sp>
        <p:nvSpPr>
          <p:cNvPr id="355" name="Google Shape;355;p48"/>
          <p:cNvSpPr/>
          <p:nvPr/>
        </p:nvSpPr>
        <p:spPr>
          <a:xfrm>
            <a:off x="4015150" y="1992925"/>
            <a:ext cx="1992900" cy="143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
          <p:cNvSpPr/>
          <p:nvPr/>
        </p:nvSpPr>
        <p:spPr>
          <a:xfrm>
            <a:off x="6790575" y="1992925"/>
            <a:ext cx="1992900" cy="1436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8"/>
          <p:cNvSpPr/>
          <p:nvPr/>
        </p:nvSpPr>
        <p:spPr>
          <a:xfrm>
            <a:off x="3998350" y="354622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3998350" y="3647350"/>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p:nvPr/>
        </p:nvSpPr>
        <p:spPr>
          <a:xfrm>
            <a:off x="3998350" y="374847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8"/>
          <p:cNvSpPr/>
          <p:nvPr/>
        </p:nvSpPr>
        <p:spPr>
          <a:xfrm>
            <a:off x="3998350" y="3849600"/>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8"/>
          <p:cNvSpPr/>
          <p:nvPr/>
        </p:nvSpPr>
        <p:spPr>
          <a:xfrm>
            <a:off x="3998350" y="395072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
          <p:cNvSpPr/>
          <p:nvPr/>
        </p:nvSpPr>
        <p:spPr>
          <a:xfrm>
            <a:off x="6773775" y="354622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6773775" y="374847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8"/>
          <p:cNvSpPr/>
          <p:nvPr/>
        </p:nvSpPr>
        <p:spPr>
          <a:xfrm>
            <a:off x="6773775" y="395072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p:nvPr/>
        </p:nvSpPr>
        <p:spPr>
          <a:xfrm>
            <a:off x="6773775" y="415297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8"/>
          <p:cNvSpPr/>
          <p:nvPr/>
        </p:nvSpPr>
        <p:spPr>
          <a:xfrm>
            <a:off x="6773775" y="4355225"/>
            <a:ext cx="2026500" cy="70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Layout e psicologia</a:t>
            </a:r>
            <a:endParaRPr/>
          </a:p>
        </p:txBody>
      </p:sp>
      <p:sp>
        <p:nvSpPr>
          <p:cNvPr id="372" name="Google Shape;372;p49"/>
          <p:cNvSpPr txBox="1"/>
          <p:nvPr>
            <p:ph idx="1" type="body"/>
          </p:nvPr>
        </p:nvSpPr>
        <p:spPr>
          <a:xfrm>
            <a:off x="276600" y="1862300"/>
            <a:ext cx="3804600" cy="3178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Alcuni principi </a:t>
            </a:r>
            <a:r>
              <a:rPr lang="it" sz="1400">
                <a:solidFill>
                  <a:schemeClr val="accent3"/>
                </a:solidFill>
              </a:rPr>
              <a:t>Gestalt</a:t>
            </a:r>
            <a:r>
              <a:rPr lang="it" sz="1400"/>
              <a:t>:</a:t>
            </a:r>
            <a:endParaRPr sz="1400"/>
          </a:p>
          <a:p>
            <a:pPr indent="-317500" lvl="0" marL="457200" rtl="0" algn="l">
              <a:spcBef>
                <a:spcPts val="1600"/>
              </a:spcBef>
              <a:spcAft>
                <a:spcPts val="0"/>
              </a:spcAft>
              <a:buSzPts val="1400"/>
              <a:buChar char="●"/>
            </a:pPr>
            <a:r>
              <a:rPr lang="it" sz="1400">
                <a:solidFill>
                  <a:schemeClr val="accent3"/>
                </a:solidFill>
              </a:rPr>
              <a:t>Prossimità</a:t>
            </a:r>
            <a:r>
              <a:rPr lang="it" sz="1400"/>
              <a:t>: gli elementi vicini tra di loro sono associati.</a:t>
            </a:r>
            <a:endParaRPr sz="1400"/>
          </a:p>
          <a:p>
            <a:pPr indent="-317500" lvl="0" marL="457200" rtl="0" algn="l">
              <a:spcBef>
                <a:spcPts val="0"/>
              </a:spcBef>
              <a:spcAft>
                <a:spcPts val="0"/>
              </a:spcAft>
              <a:buSzPts val="1400"/>
              <a:buChar char="●"/>
            </a:pPr>
            <a:r>
              <a:rPr lang="it" sz="1400">
                <a:solidFill>
                  <a:schemeClr val="accent3"/>
                </a:solidFill>
              </a:rPr>
              <a:t>Similarità</a:t>
            </a:r>
            <a:r>
              <a:rPr lang="it" sz="1400"/>
              <a:t>: gli oggetti che hanno forma, dimensione o colore simili sono percepiti come legati.</a:t>
            </a:r>
            <a:endParaRPr sz="1400"/>
          </a:p>
          <a:p>
            <a:pPr indent="-317500" lvl="0" marL="457200" rtl="0" algn="l">
              <a:spcBef>
                <a:spcPts val="0"/>
              </a:spcBef>
              <a:spcAft>
                <a:spcPts val="0"/>
              </a:spcAft>
              <a:buSzPts val="1400"/>
              <a:buChar char="●"/>
            </a:pPr>
            <a:r>
              <a:rPr lang="it" sz="1400">
                <a:solidFill>
                  <a:schemeClr val="accent3"/>
                </a:solidFill>
              </a:rPr>
              <a:t>Continuità</a:t>
            </a:r>
            <a:r>
              <a:rPr lang="it" sz="1400"/>
              <a:t> </a:t>
            </a:r>
            <a:r>
              <a:rPr lang="it" sz="1400"/>
              <a:t>e </a:t>
            </a:r>
            <a:r>
              <a:rPr lang="it" sz="1400">
                <a:solidFill>
                  <a:schemeClr val="accent3"/>
                </a:solidFill>
              </a:rPr>
              <a:t>Completamento</a:t>
            </a:r>
            <a:r>
              <a:rPr lang="it" sz="1400"/>
              <a:t>: il cervello tende a seguire le linee e le curve formate dall’allineamento degli elementi e </a:t>
            </a:r>
            <a:r>
              <a:rPr lang="it" sz="1400"/>
              <a:t>a completare linee e forme anche se non sono esplicitamente disegnate.</a:t>
            </a:r>
            <a:endParaRPr sz="1400"/>
          </a:p>
        </p:txBody>
      </p:sp>
      <p:sp>
        <p:nvSpPr>
          <p:cNvPr id="373" name="Google Shape;373;p49"/>
          <p:cNvSpPr/>
          <p:nvPr/>
        </p:nvSpPr>
        <p:spPr>
          <a:xfrm>
            <a:off x="4615950" y="1926975"/>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5867400" y="1926975"/>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7118850" y="1926975"/>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p:nvPr/>
        </p:nvSpPr>
        <p:spPr>
          <a:xfrm>
            <a:off x="8459525" y="2025900"/>
            <a:ext cx="432300" cy="439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p:nvPr/>
        </p:nvSpPr>
        <p:spPr>
          <a:xfrm>
            <a:off x="4615950" y="257175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p:nvPr/>
        </p:nvSpPr>
        <p:spPr>
          <a:xfrm>
            <a:off x="5867400" y="257175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7118850" y="257175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9"/>
          <p:cNvSpPr/>
          <p:nvPr/>
        </p:nvSpPr>
        <p:spPr>
          <a:xfrm rot="-5400000">
            <a:off x="6908400" y="3041250"/>
            <a:ext cx="110100" cy="108300"/>
          </a:xfrm>
          <a:prstGeom prst="rtTriangl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p:nvPr/>
        </p:nvSpPr>
        <p:spPr>
          <a:xfrm rot="-5400000">
            <a:off x="5656950" y="3041250"/>
            <a:ext cx="110100" cy="108300"/>
          </a:xfrm>
          <a:prstGeom prst="rtTriangl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p:nvPr/>
        </p:nvSpPr>
        <p:spPr>
          <a:xfrm>
            <a:off x="7118850" y="407230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5867400" y="407230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4615950" y="4072300"/>
            <a:ext cx="1150200" cy="578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8459525" y="4141900"/>
            <a:ext cx="432300" cy="439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49"/>
          <p:cNvCxnSpPr/>
          <p:nvPr/>
        </p:nvCxnSpPr>
        <p:spPr>
          <a:xfrm>
            <a:off x="8462516" y="4117737"/>
            <a:ext cx="461700" cy="498300"/>
          </a:xfrm>
          <a:prstGeom prst="straightConnector1">
            <a:avLst/>
          </a:prstGeom>
          <a:noFill/>
          <a:ln cap="flat" cmpd="sng" w="114300">
            <a:solidFill>
              <a:schemeClr val="accent4"/>
            </a:solidFill>
            <a:prstDash val="solid"/>
            <a:round/>
            <a:headEnd len="med" w="med" type="none"/>
            <a:tailEnd len="med" w="med" type="none"/>
          </a:ln>
        </p:spPr>
      </p:cxnSp>
      <p:cxnSp>
        <p:nvCxnSpPr>
          <p:cNvPr id="387" name="Google Shape;387;p49"/>
          <p:cNvCxnSpPr/>
          <p:nvPr/>
        </p:nvCxnSpPr>
        <p:spPr>
          <a:xfrm flipH="1" rot="10800000">
            <a:off x="8425916" y="4103063"/>
            <a:ext cx="483600" cy="513000"/>
          </a:xfrm>
          <a:prstGeom prst="straightConnector1">
            <a:avLst/>
          </a:prstGeom>
          <a:noFill/>
          <a:ln cap="flat" cmpd="sng" w="114300">
            <a:solidFill>
              <a:schemeClr val="accent4"/>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Cards</a:t>
            </a:r>
            <a:endParaRPr/>
          </a:p>
        </p:txBody>
      </p:sp>
      <p:sp>
        <p:nvSpPr>
          <p:cNvPr id="393" name="Google Shape;393;p5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Un elemento di layout molto diffuso consiste nelle </a:t>
            </a:r>
            <a:r>
              <a:rPr lang="it" sz="1400">
                <a:solidFill>
                  <a:schemeClr val="accent4"/>
                </a:solidFill>
              </a:rPr>
              <a:t>cards</a:t>
            </a:r>
            <a:r>
              <a:rPr lang="it" sz="1400"/>
              <a:t>.</a:t>
            </a:r>
            <a:endParaRPr sz="1400"/>
          </a:p>
          <a:p>
            <a:pPr indent="0" lvl="0" marL="0" rtl="0" algn="l">
              <a:spcBef>
                <a:spcPts val="1600"/>
              </a:spcBef>
              <a:spcAft>
                <a:spcPts val="1600"/>
              </a:spcAft>
              <a:buNone/>
            </a:pPr>
            <a:r>
              <a:rPr lang="it" sz="1400"/>
              <a:t>Sono molto utili per separare contenuti eterogenei, per mostrare notizie, interazioni social, foto o video, ecc.</a:t>
            </a:r>
            <a:endParaRPr sz="1400"/>
          </a:p>
        </p:txBody>
      </p:sp>
      <p:pic>
        <p:nvPicPr>
          <p:cNvPr id="394" name="Google Shape;394;p50"/>
          <p:cNvPicPr preferRelativeResize="0"/>
          <p:nvPr/>
        </p:nvPicPr>
        <p:blipFill>
          <a:blip r:embed="rId3">
            <a:alphaModFix/>
          </a:blip>
          <a:stretch>
            <a:fillRect/>
          </a:stretch>
        </p:blipFill>
        <p:spPr>
          <a:xfrm>
            <a:off x="3403499" y="137050"/>
            <a:ext cx="5684599" cy="484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Effect filter="fade" transition="in">
                                      <p:cBhvr>
                                        <p:cTn dur="1000"/>
                                        <p:tgtEl>
                                          <p:spTgt spid="3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1" st="1"/>
                                            </p:txEl>
                                          </p:spTgt>
                                        </p:tgtEl>
                                        <p:attrNameLst>
                                          <p:attrName>style.visibility</p:attrName>
                                        </p:attrNameLst>
                                      </p:cBhvr>
                                      <p:to>
                                        <p:strVal val="visible"/>
                                      </p:to>
                                    </p:set>
                                    <p:animEffect filter="fade" transition="in">
                                      <p:cBhvr>
                                        <p:cTn dur="1000"/>
                                        <p:tgtEl>
                                          <p:spTgt spid="3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Cards</a:t>
            </a:r>
            <a:endParaRPr/>
          </a:p>
        </p:txBody>
      </p:sp>
      <p:sp>
        <p:nvSpPr>
          <p:cNvPr id="400" name="Google Shape;400;p51"/>
          <p:cNvSpPr txBox="1"/>
          <p:nvPr>
            <p:ph idx="4294967295" type="body"/>
          </p:nvPr>
        </p:nvSpPr>
        <p:spPr>
          <a:xfrm>
            <a:off x="98250" y="980425"/>
            <a:ext cx="4419900" cy="382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Regole generali:</a:t>
            </a:r>
            <a:endParaRPr sz="1400"/>
          </a:p>
          <a:p>
            <a:pPr indent="-317500" lvl="0" marL="457200" rtl="0" algn="l">
              <a:lnSpc>
                <a:spcPct val="100000"/>
              </a:lnSpc>
              <a:spcBef>
                <a:spcPts val="0"/>
              </a:spcBef>
              <a:spcAft>
                <a:spcPts val="0"/>
              </a:spcAft>
              <a:buSzPts val="1400"/>
              <a:buChar char="●"/>
            </a:pPr>
            <a:r>
              <a:rPr lang="it" sz="1400"/>
              <a:t>La card dovrebbe includere solo informazioni importanti, piuttosto che tutti i dettagli.</a:t>
            </a:r>
            <a:endParaRPr sz="1400"/>
          </a:p>
          <a:p>
            <a:pPr indent="-317500" lvl="0" marL="457200" rtl="0" algn="l">
              <a:lnSpc>
                <a:spcPct val="100000"/>
              </a:lnSpc>
              <a:spcBef>
                <a:spcPts val="0"/>
              </a:spcBef>
              <a:spcAft>
                <a:spcPts val="0"/>
              </a:spcAft>
              <a:buSzPts val="1400"/>
              <a:buChar char="●"/>
            </a:pPr>
            <a:r>
              <a:rPr lang="it" sz="1400"/>
              <a:t>È opportuno separare visivamente i vari elementi grafici.</a:t>
            </a:r>
            <a:endParaRPr sz="1400"/>
          </a:p>
          <a:p>
            <a:pPr indent="-317500" lvl="0" marL="457200" rtl="0" algn="l">
              <a:lnSpc>
                <a:spcPct val="100000"/>
              </a:lnSpc>
              <a:spcBef>
                <a:spcPts val="0"/>
              </a:spcBef>
              <a:spcAft>
                <a:spcPts val="0"/>
              </a:spcAft>
              <a:buSzPts val="1400"/>
              <a:buChar char="●"/>
            </a:pPr>
            <a:r>
              <a:rPr lang="it" sz="1400"/>
              <a:t>Evitare i link all’interno.</a:t>
            </a:r>
            <a:endParaRPr sz="1400"/>
          </a:p>
          <a:p>
            <a:pPr indent="-317500" lvl="0" marL="457200" rtl="0" algn="l">
              <a:lnSpc>
                <a:spcPct val="100000"/>
              </a:lnSpc>
              <a:spcBef>
                <a:spcPts val="0"/>
              </a:spcBef>
              <a:spcAft>
                <a:spcPts val="0"/>
              </a:spcAft>
              <a:buSzPts val="1400"/>
              <a:buChar char="●"/>
            </a:pPr>
            <a:r>
              <a:rPr lang="it" sz="1400"/>
              <a:t>Differenziare esteticamente i pulsanti.</a:t>
            </a:r>
            <a:endParaRPr sz="1400"/>
          </a:p>
          <a:p>
            <a:pPr indent="-317500" lvl="0" marL="457200" rtl="0" algn="l">
              <a:lnSpc>
                <a:spcPct val="100000"/>
              </a:lnSpc>
              <a:spcBef>
                <a:spcPts val="0"/>
              </a:spcBef>
              <a:spcAft>
                <a:spcPts val="0"/>
              </a:spcAft>
              <a:buSzPts val="1400"/>
              <a:buChar char="●"/>
            </a:pPr>
            <a:r>
              <a:rPr lang="it" sz="1400"/>
              <a:t>Non utilizzare separatori per gli elementi.</a:t>
            </a:r>
            <a:endParaRPr sz="1400"/>
          </a:p>
          <a:p>
            <a:pPr indent="0" lvl="0" marL="0" rtl="0" algn="l">
              <a:lnSpc>
                <a:spcPct val="100000"/>
              </a:lnSpc>
              <a:spcBef>
                <a:spcPts val="1600"/>
              </a:spcBef>
              <a:spcAft>
                <a:spcPts val="0"/>
              </a:spcAft>
              <a:buNone/>
            </a:pPr>
            <a:r>
              <a:rPr lang="it" sz="1400"/>
              <a:t>Consigli estetici:</a:t>
            </a:r>
            <a:endParaRPr sz="1400"/>
          </a:p>
          <a:p>
            <a:pPr indent="-317500" lvl="0" marL="457200" rtl="0" algn="l">
              <a:lnSpc>
                <a:spcPct val="100000"/>
              </a:lnSpc>
              <a:spcBef>
                <a:spcPts val="0"/>
              </a:spcBef>
              <a:spcAft>
                <a:spcPts val="0"/>
              </a:spcAft>
              <a:buSzPts val="1400"/>
              <a:buChar char="●"/>
            </a:pPr>
            <a:r>
              <a:rPr lang="it" sz="1400"/>
              <a:t>Usare i bordi arrotondati.</a:t>
            </a:r>
            <a:endParaRPr sz="1400"/>
          </a:p>
          <a:p>
            <a:pPr indent="-317500" lvl="0" marL="457200" rtl="0" algn="l">
              <a:lnSpc>
                <a:spcPct val="100000"/>
              </a:lnSpc>
              <a:spcBef>
                <a:spcPts val="0"/>
              </a:spcBef>
              <a:spcAft>
                <a:spcPts val="0"/>
              </a:spcAft>
              <a:buSzPts val="1400"/>
              <a:buChar char="●"/>
            </a:pPr>
            <a:r>
              <a:rPr lang="it" sz="1400"/>
              <a:t>Aggiungere un bordo leggero oppure una leggera ombra.</a:t>
            </a:r>
            <a:endParaRPr sz="1400"/>
          </a:p>
          <a:p>
            <a:pPr indent="-317500" lvl="0" marL="457200" rtl="0" algn="l">
              <a:lnSpc>
                <a:spcPct val="100000"/>
              </a:lnSpc>
              <a:spcBef>
                <a:spcPts val="0"/>
              </a:spcBef>
              <a:spcAft>
                <a:spcPts val="0"/>
              </a:spcAft>
              <a:buSzPts val="1400"/>
              <a:buChar char="●"/>
            </a:pPr>
            <a:r>
              <a:rPr lang="it" sz="1400"/>
              <a:t>Lasciare ampi spazi bianchi, dove per spazio bianco si intende uno spazio senza contenuto.</a:t>
            </a:r>
            <a:endParaRPr sz="1400"/>
          </a:p>
        </p:txBody>
      </p:sp>
      <p:pic>
        <p:nvPicPr>
          <p:cNvPr id="401" name="Google Shape;401;p51"/>
          <p:cNvPicPr preferRelativeResize="0"/>
          <p:nvPr/>
        </p:nvPicPr>
        <p:blipFill>
          <a:blip r:embed="rId3">
            <a:alphaModFix/>
          </a:blip>
          <a:stretch>
            <a:fillRect/>
          </a:stretch>
        </p:blipFill>
        <p:spPr>
          <a:xfrm>
            <a:off x="4622438" y="1321961"/>
            <a:ext cx="2277200" cy="3144325"/>
          </a:xfrm>
          <a:prstGeom prst="rect">
            <a:avLst/>
          </a:prstGeom>
          <a:noFill/>
          <a:ln>
            <a:noFill/>
          </a:ln>
        </p:spPr>
      </p:pic>
      <p:pic>
        <p:nvPicPr>
          <p:cNvPr id="402" name="Google Shape;402;p51"/>
          <p:cNvPicPr preferRelativeResize="0"/>
          <p:nvPr/>
        </p:nvPicPr>
        <p:blipFill rotWithShape="1">
          <a:blip r:embed="rId4">
            <a:alphaModFix/>
          </a:blip>
          <a:srcRect b="0" l="0" r="0" t="0"/>
          <a:stretch/>
        </p:blipFill>
        <p:spPr>
          <a:xfrm>
            <a:off x="7003950" y="1283813"/>
            <a:ext cx="2140067" cy="322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Separare Informazione e Presentazione</a:t>
            </a:r>
            <a:endParaRPr/>
          </a:p>
        </p:txBody>
      </p:sp>
      <p:sp>
        <p:nvSpPr>
          <p:cNvPr id="85" name="Google Shape;85;p16"/>
          <p:cNvSpPr/>
          <p:nvPr/>
        </p:nvSpPr>
        <p:spPr>
          <a:xfrm>
            <a:off x="596575" y="2023550"/>
            <a:ext cx="2749200" cy="6369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Roboto"/>
                <a:ea typeface="Roboto"/>
                <a:cs typeface="Roboto"/>
                <a:sym typeface="Roboto"/>
              </a:rPr>
              <a:t>Dati e contenuto</a:t>
            </a:r>
            <a:endParaRPr>
              <a:solidFill>
                <a:schemeClr val="lt1"/>
              </a:solidFill>
              <a:latin typeface="Roboto"/>
              <a:ea typeface="Roboto"/>
              <a:cs typeface="Roboto"/>
              <a:sym typeface="Roboto"/>
            </a:endParaRPr>
          </a:p>
          <a:p>
            <a:pPr indent="0" lvl="0" marL="0" rtl="0" algn="ctr">
              <a:spcBef>
                <a:spcPts val="0"/>
              </a:spcBef>
              <a:spcAft>
                <a:spcPts val="0"/>
              </a:spcAft>
              <a:buNone/>
            </a:pPr>
            <a:r>
              <a:rPr lang="it" sz="800">
                <a:solidFill>
                  <a:schemeClr val="lt1"/>
                </a:solidFill>
                <a:latin typeface="Roboto"/>
                <a:ea typeface="Roboto"/>
                <a:cs typeface="Roboto"/>
                <a:sym typeface="Roboto"/>
              </a:rPr>
              <a:t>Information Architecture, Navigation Patterns</a:t>
            </a:r>
            <a:endParaRPr sz="800">
              <a:solidFill>
                <a:schemeClr val="lt1"/>
              </a:solidFill>
              <a:latin typeface="Roboto"/>
              <a:ea typeface="Roboto"/>
              <a:cs typeface="Roboto"/>
              <a:sym typeface="Roboto"/>
            </a:endParaRPr>
          </a:p>
        </p:txBody>
      </p:sp>
      <p:sp>
        <p:nvSpPr>
          <p:cNvPr id="86" name="Google Shape;86;p16"/>
          <p:cNvSpPr/>
          <p:nvPr/>
        </p:nvSpPr>
        <p:spPr>
          <a:xfrm>
            <a:off x="596575" y="3111125"/>
            <a:ext cx="2749200" cy="6369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Roboto"/>
                <a:ea typeface="Roboto"/>
                <a:cs typeface="Roboto"/>
                <a:sym typeface="Roboto"/>
              </a:rPr>
              <a:t>Funzionalità, Input e Output</a:t>
            </a:r>
            <a:endParaRPr>
              <a:solidFill>
                <a:schemeClr val="lt1"/>
              </a:solidFill>
              <a:latin typeface="Roboto"/>
              <a:ea typeface="Roboto"/>
              <a:cs typeface="Roboto"/>
              <a:sym typeface="Roboto"/>
            </a:endParaRPr>
          </a:p>
          <a:p>
            <a:pPr indent="0" lvl="0" marL="0" rtl="0" algn="ctr">
              <a:spcBef>
                <a:spcPts val="0"/>
              </a:spcBef>
              <a:spcAft>
                <a:spcPts val="0"/>
              </a:spcAft>
              <a:buNone/>
            </a:pPr>
            <a:r>
              <a:rPr lang="it" sz="800">
                <a:solidFill>
                  <a:schemeClr val="lt1"/>
                </a:solidFill>
                <a:latin typeface="Roboto"/>
                <a:ea typeface="Roboto"/>
                <a:cs typeface="Roboto"/>
                <a:sym typeface="Roboto"/>
              </a:rPr>
              <a:t>Interaction Design, UI Patterns</a:t>
            </a:r>
            <a:endParaRPr>
              <a:solidFill>
                <a:schemeClr val="lt1"/>
              </a:solidFill>
              <a:latin typeface="Roboto"/>
              <a:ea typeface="Roboto"/>
              <a:cs typeface="Roboto"/>
              <a:sym typeface="Roboto"/>
            </a:endParaRPr>
          </a:p>
        </p:txBody>
      </p:sp>
      <p:sp>
        <p:nvSpPr>
          <p:cNvPr id="87" name="Google Shape;87;p16"/>
          <p:cNvSpPr/>
          <p:nvPr/>
        </p:nvSpPr>
        <p:spPr>
          <a:xfrm>
            <a:off x="596575" y="4198700"/>
            <a:ext cx="2749200" cy="6369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Roboto"/>
                <a:ea typeface="Roboto"/>
                <a:cs typeface="Roboto"/>
                <a:sym typeface="Roboto"/>
              </a:rPr>
              <a:t>Presentazione</a:t>
            </a:r>
            <a:endParaRPr>
              <a:solidFill>
                <a:schemeClr val="lt1"/>
              </a:solidFill>
              <a:latin typeface="Roboto"/>
              <a:ea typeface="Roboto"/>
              <a:cs typeface="Roboto"/>
              <a:sym typeface="Roboto"/>
            </a:endParaRPr>
          </a:p>
          <a:p>
            <a:pPr indent="0" lvl="0" marL="0" rtl="0" algn="ctr">
              <a:spcBef>
                <a:spcPts val="0"/>
              </a:spcBef>
              <a:spcAft>
                <a:spcPts val="0"/>
              </a:spcAft>
              <a:buNone/>
            </a:pPr>
            <a:r>
              <a:rPr lang="it" sz="800">
                <a:solidFill>
                  <a:schemeClr val="lt1"/>
                </a:solidFill>
                <a:latin typeface="Roboto"/>
                <a:ea typeface="Roboto"/>
                <a:cs typeface="Roboto"/>
                <a:sym typeface="Roboto"/>
              </a:rPr>
              <a:t>UI Design</a:t>
            </a:r>
            <a:endParaRPr>
              <a:solidFill>
                <a:schemeClr val="lt1"/>
              </a:solidFill>
              <a:latin typeface="Roboto"/>
              <a:ea typeface="Roboto"/>
              <a:cs typeface="Roboto"/>
              <a:sym typeface="Roboto"/>
            </a:endParaRPr>
          </a:p>
        </p:txBody>
      </p:sp>
      <p:cxnSp>
        <p:nvCxnSpPr>
          <p:cNvPr id="88" name="Google Shape;88;p16"/>
          <p:cNvCxnSpPr>
            <a:stCxn id="85" idx="2"/>
            <a:endCxn id="86" idx="0"/>
          </p:cNvCxnSpPr>
          <p:nvPr/>
        </p:nvCxnSpPr>
        <p:spPr>
          <a:xfrm>
            <a:off x="1971175" y="2660450"/>
            <a:ext cx="0" cy="450600"/>
          </a:xfrm>
          <a:prstGeom prst="straightConnector1">
            <a:avLst/>
          </a:prstGeom>
          <a:noFill/>
          <a:ln cap="flat" cmpd="sng" w="9525">
            <a:solidFill>
              <a:schemeClr val="dk1"/>
            </a:solidFill>
            <a:prstDash val="solid"/>
            <a:round/>
            <a:headEnd len="med" w="med" type="none"/>
            <a:tailEnd len="med" w="med" type="triangle"/>
          </a:ln>
        </p:spPr>
      </p:cxnSp>
      <p:cxnSp>
        <p:nvCxnSpPr>
          <p:cNvPr id="89" name="Google Shape;89;p16"/>
          <p:cNvCxnSpPr/>
          <p:nvPr/>
        </p:nvCxnSpPr>
        <p:spPr>
          <a:xfrm>
            <a:off x="1971175" y="3748025"/>
            <a:ext cx="0" cy="4506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90" name="Google Shape;90;p16"/>
          <p:cNvGraphicFramePr/>
          <p:nvPr/>
        </p:nvGraphicFramePr>
        <p:xfrm>
          <a:off x="3579500" y="2023550"/>
          <a:ext cx="3000000" cy="3000000"/>
        </p:xfrm>
        <a:graphic>
          <a:graphicData uri="http://schemas.openxmlformats.org/drawingml/2006/table">
            <a:tbl>
              <a:tblPr>
                <a:noFill/>
                <a:tableStyleId>{183A6A3D-02B5-4A42-90B3-05B442235B81}</a:tableStyleId>
              </a:tblPr>
              <a:tblGrid>
                <a:gridCol w="5445550"/>
              </a:tblGrid>
              <a:tr h="1087575">
                <a:tc>
                  <a:txBody>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Dati e Contenuto</a:t>
                      </a:r>
                      <a:r>
                        <a:rPr lang="it">
                          <a:solidFill>
                            <a:schemeClr val="lt2"/>
                          </a:solidFill>
                          <a:latin typeface="Roboto"/>
                          <a:ea typeface="Roboto"/>
                          <a:cs typeface="Roboto"/>
                          <a:sym typeface="Roboto"/>
                        </a:rPr>
                        <a:t>: Scelta appropriata dei concetti, delle etichette, delle relazioni e delle categorie.</a:t>
                      </a:r>
                      <a:endParaRPr>
                        <a:solidFill>
                          <a:schemeClr val="accent3"/>
                        </a:solidFill>
                        <a:latin typeface="Roboto"/>
                        <a:ea typeface="Roboto"/>
                        <a:cs typeface="Roboto"/>
                        <a:sym typeface="Robo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1087575">
                <a:tc>
                  <a:txBody>
                    <a:bodyPr/>
                    <a:lstStyle/>
                    <a:p>
                      <a:pPr indent="0" lvl="0" marL="0" rtl="0" algn="l">
                        <a:lnSpc>
                          <a:spcPct val="115000"/>
                        </a:lnSpc>
                        <a:spcBef>
                          <a:spcPts val="0"/>
                        </a:spcBef>
                        <a:spcAft>
                          <a:spcPts val="0"/>
                        </a:spcAft>
                        <a:buNone/>
                      </a:pPr>
                      <a:r>
                        <a:rPr lang="it">
                          <a:solidFill>
                            <a:schemeClr val="accent3"/>
                          </a:solidFill>
                          <a:latin typeface="Roboto"/>
                          <a:ea typeface="Roboto"/>
                          <a:cs typeface="Roboto"/>
                          <a:sym typeface="Roboto"/>
                        </a:rPr>
                        <a:t>Funzionalità, Input e Output</a:t>
                      </a:r>
                      <a:r>
                        <a:rPr lang="it">
                          <a:solidFill>
                            <a:schemeClr val="lt2"/>
                          </a:solidFill>
                          <a:latin typeface="Roboto"/>
                          <a:ea typeface="Roboto"/>
                          <a:cs typeface="Roboto"/>
                          <a:sym typeface="Roboto"/>
                        </a:rPr>
                        <a:t>: Schermate mostrate agli utenti, strumenti per effettuare ricerche, analisi, ecc.</a:t>
                      </a:r>
                      <a:endParaRPr>
                        <a:latin typeface="Roboto"/>
                        <a:ea typeface="Roboto"/>
                        <a:cs typeface="Roboto"/>
                        <a:sym typeface="Roboto"/>
                      </a:endParaRPr>
                    </a:p>
                    <a:p>
                      <a:pPr indent="0" lvl="0" marL="0" rtl="0" algn="l">
                        <a:spcBef>
                          <a:spcPts val="1600"/>
                        </a:spcBef>
                        <a:spcAft>
                          <a:spcPts val="0"/>
                        </a:spcAft>
                        <a:buNone/>
                      </a:pPr>
                      <a:r>
                        <a:t/>
                      </a:r>
                      <a:endParaRPr>
                        <a:solidFill>
                          <a:schemeClr val="accent3"/>
                        </a:solidFill>
                        <a:latin typeface="Roboto"/>
                        <a:ea typeface="Roboto"/>
                        <a:cs typeface="Roboto"/>
                        <a:sym typeface="Robo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928700">
                <a:tc>
                  <a:txBody>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Presentazione</a:t>
                      </a:r>
                      <a:r>
                        <a:rPr lang="it">
                          <a:solidFill>
                            <a:schemeClr val="lt2"/>
                          </a:solidFill>
                          <a:latin typeface="Roboto"/>
                          <a:ea typeface="Roboto"/>
                          <a:cs typeface="Roboto"/>
                          <a:sym typeface="Roboto"/>
                        </a:rPr>
                        <a:t>: Consiste nei colori, nella tipografia, nei layout, nella scelta grafica, ecc.</a:t>
                      </a:r>
                      <a:endParaRPr>
                        <a:latin typeface="Roboto"/>
                        <a:ea typeface="Roboto"/>
                        <a:cs typeface="Roboto"/>
                        <a:sym typeface="Robot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Stili ed estetica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La gradevolezza estetica ha un ruolo cruciale nel successo di un’applicazione o di un prodotto. Un buona interfaccia grafica deve adottare degli stili e dei parametri estetici appropriati.</a:t>
            </a:r>
            <a:endParaRPr sz="1400"/>
          </a:p>
          <a:p>
            <a:pPr indent="0" lvl="0" marL="0" rtl="0" algn="l">
              <a:spcBef>
                <a:spcPts val="1600"/>
              </a:spcBef>
              <a:spcAft>
                <a:spcPts val="0"/>
              </a:spcAft>
              <a:buNone/>
            </a:pPr>
            <a:r>
              <a:rPr lang="it" sz="1400"/>
              <a:t>Punti cruciali:</a:t>
            </a:r>
            <a:endParaRPr sz="1400"/>
          </a:p>
          <a:p>
            <a:pPr indent="-317500" lvl="0" marL="457200" rtl="0" algn="l">
              <a:spcBef>
                <a:spcPts val="1600"/>
              </a:spcBef>
              <a:spcAft>
                <a:spcPts val="0"/>
              </a:spcAft>
              <a:buSzPts val="1400"/>
              <a:buChar char="●"/>
            </a:pPr>
            <a:r>
              <a:rPr lang="it" sz="1400"/>
              <a:t>Il design degli elementi permette di comunicare l’informazione corretta?</a:t>
            </a:r>
            <a:endParaRPr sz="1400"/>
          </a:p>
          <a:p>
            <a:pPr indent="-317500" lvl="0" marL="457200" rtl="0" algn="l">
              <a:spcBef>
                <a:spcPts val="0"/>
              </a:spcBef>
              <a:spcAft>
                <a:spcPts val="0"/>
              </a:spcAft>
              <a:buSzPts val="1400"/>
              <a:buChar char="●"/>
            </a:pPr>
            <a:r>
              <a:rPr lang="it" sz="1400"/>
              <a:t>L’utente è in grado di capire le azioni che può compiere all’interno di una schermata?</a:t>
            </a:r>
            <a:endParaRPr sz="1400"/>
          </a:p>
          <a:p>
            <a:pPr indent="-317500" lvl="0" marL="457200" rtl="0" algn="l">
              <a:spcBef>
                <a:spcPts val="0"/>
              </a:spcBef>
              <a:spcAft>
                <a:spcPts val="0"/>
              </a:spcAft>
              <a:buSzPts val="1400"/>
              <a:buChar char="●"/>
            </a:pPr>
            <a:r>
              <a:rPr lang="it" sz="1400"/>
              <a:t>Gli oggetti si comportano per come sembrano?</a:t>
            </a:r>
            <a:endParaRPr sz="1400"/>
          </a:p>
          <a:p>
            <a:pPr indent="-317500" lvl="0" marL="457200" rtl="0" algn="l">
              <a:spcBef>
                <a:spcPts val="0"/>
              </a:spcBef>
              <a:spcAft>
                <a:spcPts val="0"/>
              </a:spcAft>
              <a:buSzPts val="1400"/>
              <a:buChar char="●"/>
            </a:pPr>
            <a:r>
              <a:rPr lang="it" sz="1400"/>
              <a:t>Gli elementi visivi sono consistenti? Le stesse icone permettono di compiere le stesse operazioni? La lingua che si utilizza è uniforme?</a:t>
            </a:r>
            <a:endParaRPr sz="1400"/>
          </a:p>
          <a:p>
            <a:pPr indent="-317500" lvl="0" marL="457200" rtl="0" algn="l">
              <a:spcBef>
                <a:spcPts val="0"/>
              </a:spcBef>
              <a:spcAft>
                <a:spcPts val="0"/>
              </a:spcAft>
              <a:buSzPts val="1400"/>
              <a:buChar char="●"/>
            </a:pPr>
            <a:r>
              <a:rPr lang="it" sz="1400"/>
              <a:t>Gli elementi sono allineati tra di loro? Il testo è formattato in modo uniforme?</a:t>
            </a:r>
            <a:endParaRPr sz="1400"/>
          </a:p>
          <a:p>
            <a:pPr indent="-317500" lvl="0" marL="457200" rtl="0" algn="l">
              <a:spcBef>
                <a:spcPts val="0"/>
              </a:spcBef>
              <a:spcAft>
                <a:spcPts val="0"/>
              </a:spcAft>
              <a:buSzPts val="1400"/>
              <a:buChar char="●"/>
            </a:pPr>
            <a:r>
              <a:rPr lang="it" sz="1400"/>
              <a:t>I colori sono utilizzati in modo appropriato?</a:t>
            </a:r>
            <a:endParaRPr sz="1400"/>
          </a:p>
        </p:txBody>
      </p:sp>
      <p:sp>
        <p:nvSpPr>
          <p:cNvPr id="413" name="Google Shape;413;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Stili ed estetica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Effect filter="fade" transition="in">
                                      <p:cBhvr>
                                        <p:cTn dur="1000"/>
                                        <p:tgtEl>
                                          <p:spTgt spid="4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animEffect filter="fade" transition="in">
                                      <p:cBhvr>
                                        <p:cTn dur="1000"/>
                                        <p:tgtEl>
                                          <p:spTgt spid="4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animEffect filter="fade" transition="in">
                                      <p:cBhvr>
                                        <p:cTn dur="1000"/>
                                        <p:tgtEl>
                                          <p:spTgt spid="4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animEffect filter="fade" transition="in">
                                      <p:cBhvr>
                                        <p:cTn dur="1000"/>
                                        <p:tgtEl>
                                          <p:spTgt spid="4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animEffect filter="fade" transition="in">
                                      <p:cBhvr>
                                        <p:cTn dur="1000"/>
                                        <p:tgtEl>
                                          <p:spTgt spid="4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animEffect filter="fade" transition="in">
                                      <p:cBhvr>
                                        <p:cTn dur="1000"/>
                                        <p:tgtEl>
                                          <p:spTgt spid="4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animEffect filter="fade" transition="in">
                                      <p:cBhvr>
                                        <p:cTn dur="1000"/>
                                        <p:tgtEl>
                                          <p:spTgt spid="4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7" st="7"/>
                                            </p:txEl>
                                          </p:spTgt>
                                        </p:tgtEl>
                                        <p:attrNameLst>
                                          <p:attrName>style.visibility</p:attrName>
                                        </p:attrNameLst>
                                      </p:cBhvr>
                                      <p:to>
                                        <p:strVal val="visible"/>
                                      </p:to>
                                    </p:set>
                                    <p:animEffect filter="fade" transition="in">
                                      <p:cBhvr>
                                        <p:cTn dur="1000"/>
                                        <p:tgtEl>
                                          <p:spTgt spid="41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Colori</a:t>
            </a:r>
            <a:endParaRPr/>
          </a:p>
        </p:txBody>
      </p:sp>
      <p:sp>
        <p:nvSpPr>
          <p:cNvPr id="419" name="Google Shape;419;p54"/>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I colori sono molto importanti in una qualsiasi interfaccia grafica, perché sono uno degli elementi percepiti immediatamente dall’utente. Alcune regole di base:</a:t>
            </a:r>
            <a:endParaRPr sz="1200"/>
          </a:p>
          <a:p>
            <a:pPr indent="-304800" lvl="0" marL="457200" rtl="0" algn="l">
              <a:spcBef>
                <a:spcPts val="1600"/>
              </a:spcBef>
              <a:spcAft>
                <a:spcPts val="0"/>
              </a:spcAft>
              <a:buSzPts val="1200"/>
              <a:buChar char="●"/>
            </a:pPr>
            <a:r>
              <a:rPr lang="it" sz="1200"/>
              <a:t>Il testo chiaro va su sfondo scuro e viceversa.</a:t>
            </a:r>
            <a:endParaRPr sz="1200"/>
          </a:p>
          <a:p>
            <a:pPr indent="-304800" lvl="0" marL="457200" rtl="0" algn="l">
              <a:spcBef>
                <a:spcPts val="0"/>
              </a:spcBef>
              <a:spcAft>
                <a:spcPts val="0"/>
              </a:spcAft>
              <a:buSzPts val="1200"/>
              <a:buChar char="●"/>
            </a:pPr>
            <a:r>
              <a:rPr lang="it" sz="1200"/>
              <a:t>Evitare di riferirsi ai colori per compiere delle azioni (es. clicca sul pulsante rosso). In caso che si voglia utilizzare il colore per evidenziare qualcosa, è buona norma utilizzare anche una forma diversa o un font diverso, per agevolare le persone che non riescono a distinguere i colori.</a:t>
            </a:r>
            <a:endParaRPr sz="1200"/>
          </a:p>
          <a:p>
            <a:pPr indent="-304800" lvl="0" marL="457200" rtl="0" algn="l">
              <a:spcBef>
                <a:spcPts val="0"/>
              </a:spcBef>
              <a:spcAft>
                <a:spcPts val="0"/>
              </a:spcAft>
              <a:buSzPts val="1200"/>
              <a:buChar char="●"/>
            </a:pPr>
            <a:r>
              <a:rPr lang="it" sz="1200"/>
              <a:t>Alcune combinazioni di colori andrebbero evitate (es. perché affaticano la vista).</a:t>
            </a:r>
            <a:endParaRPr sz="1200"/>
          </a:p>
          <a:p>
            <a:pPr indent="-304800" lvl="0" marL="457200" rtl="0" algn="l">
              <a:spcBef>
                <a:spcPts val="0"/>
              </a:spcBef>
              <a:spcAft>
                <a:spcPts val="0"/>
              </a:spcAft>
              <a:buSzPts val="1200"/>
              <a:buChar char="●"/>
            </a:pPr>
            <a:r>
              <a:rPr lang="it" sz="1200"/>
              <a:t>I colori sono spesso utili per evocare sensazioni, ma bisogna fare attenzione perché lo stesso colore può indicare cose diverse in culture diverse.</a:t>
            </a:r>
            <a:endParaRPr sz="1200"/>
          </a:p>
          <a:p>
            <a:pPr indent="-304800" lvl="0" marL="457200" rtl="0" algn="l">
              <a:spcBef>
                <a:spcPts val="0"/>
              </a:spcBef>
              <a:spcAft>
                <a:spcPts val="0"/>
              </a:spcAft>
              <a:buSzPts val="1200"/>
              <a:buChar char="●"/>
            </a:pPr>
            <a:r>
              <a:rPr lang="it" sz="1200"/>
              <a:t>La “dark mode” è spesso più indicata per leggere a lungo, ma è meno indicata per la stampa di contenuto.</a:t>
            </a:r>
            <a:endParaRPr sz="1200"/>
          </a:p>
          <a:p>
            <a:pPr indent="-304800" lvl="0" marL="457200" rtl="0" algn="l">
              <a:spcBef>
                <a:spcPts val="0"/>
              </a:spcBef>
              <a:spcAft>
                <a:spcPts val="0"/>
              </a:spcAft>
              <a:buSzPts val="1200"/>
              <a:buChar char="●"/>
            </a:pPr>
            <a:r>
              <a:rPr lang="it" sz="1200"/>
              <a:t>Un alto contrasto evoca tensione, forza, coraggio. Un basso contrasto evoca calma.</a:t>
            </a:r>
            <a:endParaRPr sz="1200"/>
          </a:p>
          <a:p>
            <a:pPr indent="-304800" lvl="0" marL="457200" rtl="0" algn="l">
              <a:spcBef>
                <a:spcPts val="0"/>
              </a:spcBef>
              <a:spcAft>
                <a:spcPts val="0"/>
              </a:spcAft>
              <a:buSzPts val="1200"/>
              <a:buChar char="●"/>
            </a:pPr>
            <a:r>
              <a:rPr lang="it" sz="1200"/>
              <a:t>Una saturazione più alta evoca energia e brillantezza, ma allo stesso tempo affatica la vista. </a:t>
            </a:r>
            <a:endParaRPr sz="1200"/>
          </a:p>
          <a:p>
            <a:pPr indent="0" lvl="0" marL="0" rtl="0" algn="l">
              <a:spcBef>
                <a:spcPts val="1600"/>
              </a:spcBef>
              <a:spcAft>
                <a:spcPts val="0"/>
              </a:spcAft>
              <a:buNone/>
            </a:pPr>
            <a:r>
              <a:rPr lang="it" sz="1200"/>
              <a:t>Una guida dal mondo android: </a:t>
            </a:r>
            <a:r>
              <a:rPr lang="it" sz="1200" u="sng">
                <a:solidFill>
                  <a:schemeClr val="hlink"/>
                </a:solidFill>
                <a:hlinkClick r:id="rId3"/>
              </a:rPr>
              <a:t>https://material.io/design/color/the-color-system.html</a:t>
            </a:r>
            <a:endParaRPr sz="1200"/>
          </a:p>
          <a:p>
            <a:pPr indent="0" lvl="0" marL="0" rtl="0" algn="l">
              <a:spcBef>
                <a:spcPts val="1600"/>
              </a:spcBef>
              <a:spcAft>
                <a:spcPts val="16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1000"/>
                                        <p:tgtEl>
                                          <p:spTgt spid="4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1000"/>
                                        <p:tgtEl>
                                          <p:spTgt spid="4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1000"/>
                                        <p:tgtEl>
                                          <p:spTgt spid="4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1000"/>
                                        <p:tgtEl>
                                          <p:spTgt spid="4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animEffect filter="fade" transition="in">
                                      <p:cBhvr>
                                        <p:cTn dur="1000"/>
                                        <p:tgtEl>
                                          <p:spTgt spid="4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animEffect filter="fade" transition="in">
                                      <p:cBhvr>
                                        <p:cTn dur="1000"/>
                                        <p:tgtEl>
                                          <p:spTgt spid="4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animEffect filter="fade" transition="in">
                                      <p:cBhvr>
                                        <p:cTn dur="1000"/>
                                        <p:tgtEl>
                                          <p:spTgt spid="4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7" st="7"/>
                                            </p:txEl>
                                          </p:spTgt>
                                        </p:tgtEl>
                                        <p:attrNameLst>
                                          <p:attrName>style.visibility</p:attrName>
                                        </p:attrNameLst>
                                      </p:cBhvr>
                                      <p:to>
                                        <p:strVal val="visible"/>
                                      </p:to>
                                    </p:set>
                                    <p:animEffect filter="fade" transition="in">
                                      <p:cBhvr>
                                        <p:cTn dur="1000"/>
                                        <p:tgtEl>
                                          <p:spTgt spid="4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8" st="8"/>
                                            </p:txEl>
                                          </p:spTgt>
                                        </p:tgtEl>
                                        <p:attrNameLst>
                                          <p:attrName>style.visibility</p:attrName>
                                        </p:attrNameLst>
                                      </p:cBhvr>
                                      <p:to>
                                        <p:strVal val="visible"/>
                                      </p:to>
                                    </p:set>
                                    <p:animEffect filter="fade" transition="in">
                                      <p:cBhvr>
                                        <p:cTn dur="1000"/>
                                        <p:tgtEl>
                                          <p:spTgt spid="4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9" st="9"/>
                                            </p:txEl>
                                          </p:spTgt>
                                        </p:tgtEl>
                                        <p:attrNameLst>
                                          <p:attrName>style.visibility</p:attrName>
                                        </p:attrNameLst>
                                      </p:cBhvr>
                                      <p:to>
                                        <p:strVal val="visible"/>
                                      </p:to>
                                    </p:set>
                                    <p:animEffect filter="fade" transition="in">
                                      <p:cBhvr>
                                        <p:cTn dur="1000"/>
                                        <p:tgtEl>
                                          <p:spTgt spid="41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di colori</a:t>
            </a:r>
            <a:endParaRPr/>
          </a:p>
        </p:txBody>
      </p:sp>
      <p:sp>
        <p:nvSpPr>
          <p:cNvPr id="425" name="Google Shape;425;p55"/>
          <p:cNvSpPr txBox="1"/>
          <p:nvPr>
            <p:ph idx="4294967295" type="body"/>
          </p:nvPr>
        </p:nvSpPr>
        <p:spPr>
          <a:xfrm>
            <a:off x="334350" y="931200"/>
            <a:ext cx="8354400" cy="4174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Si possono utilizzare diversi schemi di colori:</a:t>
            </a:r>
            <a:endParaRPr sz="1200"/>
          </a:p>
          <a:p>
            <a:pPr indent="-304800" lvl="0" marL="457200" rtl="0" algn="l">
              <a:spcBef>
                <a:spcPts val="1600"/>
              </a:spcBef>
              <a:spcAft>
                <a:spcPts val="0"/>
              </a:spcAft>
              <a:buSzPts val="1200"/>
              <a:buChar char="●"/>
            </a:pPr>
            <a:r>
              <a:rPr lang="it" sz="1200">
                <a:solidFill>
                  <a:schemeClr val="accent3"/>
                </a:solidFill>
              </a:rPr>
              <a:t>Monocromatico</a:t>
            </a:r>
            <a:r>
              <a:rPr lang="it" sz="1200"/>
              <a:t>, è uno schema semplice, perché utilizza un solo colore con diverse gradazioni e quindi riduce la difficoltà della scelta e dona un aspetto bilanciato all’applicazione.</a:t>
            </a:r>
            <a:endParaRPr sz="1200"/>
          </a:p>
          <a:p>
            <a:pPr indent="-304800" lvl="0" marL="457200" rtl="0" algn="l">
              <a:spcBef>
                <a:spcPts val="0"/>
              </a:spcBef>
              <a:spcAft>
                <a:spcPts val="0"/>
              </a:spcAft>
              <a:buSzPts val="1200"/>
              <a:buChar char="●"/>
            </a:pPr>
            <a:r>
              <a:rPr lang="it" sz="1200">
                <a:solidFill>
                  <a:schemeClr val="accent3"/>
                </a:solidFill>
              </a:rPr>
              <a:t>Colori analoghi</a:t>
            </a:r>
            <a:r>
              <a:rPr lang="it" sz="1200"/>
              <a:t>, è uno schema che prevede l’uso di colori simili tra loro e permette di donare un aspetto di calma e una visualizzazione piacevole.</a:t>
            </a:r>
            <a:endParaRPr sz="1200"/>
          </a:p>
          <a:p>
            <a:pPr indent="-304800" lvl="0" marL="457200" rtl="0" algn="l">
              <a:spcBef>
                <a:spcPts val="0"/>
              </a:spcBef>
              <a:spcAft>
                <a:spcPts val="0"/>
              </a:spcAft>
              <a:buSzPts val="1200"/>
              <a:buChar char="●"/>
            </a:pPr>
            <a:r>
              <a:rPr lang="it" sz="1200">
                <a:solidFill>
                  <a:schemeClr val="accent3"/>
                </a:solidFill>
              </a:rPr>
              <a:t>Colori complementari</a:t>
            </a:r>
            <a:r>
              <a:rPr lang="it" sz="1200"/>
              <a:t>, è uno schema che prevede l’uso di due colori distanti tra loro e permette di dare enfasi a un particolare oggetto.</a:t>
            </a:r>
            <a:endParaRPr sz="1200"/>
          </a:p>
          <a:p>
            <a:pPr indent="-304800" lvl="0" marL="457200" rtl="0" algn="l">
              <a:spcBef>
                <a:spcPts val="0"/>
              </a:spcBef>
              <a:spcAft>
                <a:spcPts val="0"/>
              </a:spcAft>
              <a:buSzPts val="1200"/>
              <a:buChar char="●"/>
            </a:pPr>
            <a:r>
              <a:rPr lang="it" sz="1200">
                <a:solidFill>
                  <a:schemeClr val="accent3"/>
                </a:solidFill>
              </a:rPr>
              <a:t>Colori complementari divisi</a:t>
            </a:r>
            <a:r>
              <a:rPr lang="it" sz="1200"/>
              <a:t>, è simile allo schema complementare ma usa tre colori.</a:t>
            </a:r>
            <a:endParaRPr sz="1200"/>
          </a:p>
          <a:p>
            <a:pPr indent="-304800" lvl="0" marL="457200" rtl="0" algn="l">
              <a:spcBef>
                <a:spcPts val="0"/>
              </a:spcBef>
              <a:spcAft>
                <a:spcPts val="0"/>
              </a:spcAft>
              <a:buSzPts val="1200"/>
              <a:buChar char="●"/>
            </a:pPr>
            <a:r>
              <a:rPr lang="it" sz="1200">
                <a:solidFill>
                  <a:schemeClr val="accent3"/>
                </a:solidFill>
              </a:rPr>
              <a:t>Schema a triade</a:t>
            </a:r>
            <a:r>
              <a:rPr lang="it" sz="1200"/>
              <a:t>, si usano tre colori equidistanti.</a:t>
            </a:r>
            <a:endParaRPr sz="1200"/>
          </a:p>
          <a:p>
            <a:pPr indent="-304800" lvl="0" marL="457200" rtl="0" algn="l">
              <a:spcBef>
                <a:spcPts val="0"/>
              </a:spcBef>
              <a:spcAft>
                <a:spcPts val="0"/>
              </a:spcAft>
              <a:buSzPts val="1200"/>
              <a:buChar char="●"/>
            </a:pPr>
            <a:r>
              <a:rPr lang="it" sz="1200">
                <a:solidFill>
                  <a:schemeClr val="accent3"/>
                </a:solidFill>
              </a:rPr>
              <a:t>Schema a rettangolo o “tetradico”</a:t>
            </a:r>
            <a:r>
              <a:rPr lang="it" sz="1200"/>
              <a:t>, si usano quattro colori disposti in coppie complementari.</a:t>
            </a:r>
            <a:endParaRPr sz="1200"/>
          </a:p>
          <a:p>
            <a:pPr indent="0" lvl="0" marL="0" rtl="0" algn="l">
              <a:spcBef>
                <a:spcPts val="1600"/>
              </a:spcBef>
              <a:spcAft>
                <a:spcPts val="0"/>
              </a:spcAft>
              <a:buNone/>
            </a:pPr>
            <a:r>
              <a:rPr lang="it" sz="1200"/>
              <a:t>Per la composizione dei colori useremo il concetto di </a:t>
            </a:r>
            <a:r>
              <a:rPr lang="it" sz="1200">
                <a:solidFill>
                  <a:schemeClr val="accent3"/>
                </a:solidFill>
              </a:rPr>
              <a:t>Hue Saturation Value</a:t>
            </a:r>
            <a:r>
              <a:rPr lang="it" sz="1200"/>
              <a:t> (</a:t>
            </a:r>
            <a:r>
              <a:rPr lang="it" sz="1200">
                <a:solidFill>
                  <a:schemeClr val="accent3"/>
                </a:solidFill>
              </a:rPr>
              <a:t>HSV</a:t>
            </a:r>
            <a:r>
              <a:rPr lang="it" sz="1200"/>
              <a:t>), tradotto come tonalità, saturazione e valore. Spesso è anche chiamato </a:t>
            </a:r>
            <a:r>
              <a:rPr lang="it" sz="1200">
                <a:solidFill>
                  <a:schemeClr val="accent3"/>
                </a:solidFill>
              </a:rPr>
              <a:t>Hue Saturation Brightness</a:t>
            </a:r>
            <a:r>
              <a:rPr lang="it" sz="1200"/>
              <a:t> (</a:t>
            </a:r>
            <a:r>
              <a:rPr lang="it" sz="1200">
                <a:solidFill>
                  <a:schemeClr val="accent3"/>
                </a:solidFill>
              </a:rPr>
              <a:t>HSB</a:t>
            </a:r>
            <a:r>
              <a:rPr lang="it" sz="1200"/>
              <a:t>), tradotto come tonalità, saturazione e luminosità. Inoltre, faremo riferimento alla </a:t>
            </a:r>
            <a:r>
              <a:rPr lang="it" sz="1200" u="sng">
                <a:solidFill>
                  <a:schemeClr val="accent5"/>
                </a:solidFill>
                <a:hlinkClick r:id="rId3">
                  <a:extLst>
                    <a:ext uri="{A12FA001-AC4F-418D-AE19-62706E023703}">
                      <ahyp:hlinkClr val="tx"/>
                    </a:ext>
                  </a:extLst>
                </a:hlinkClick>
              </a:rPr>
              <a:t>ruota del colore</a:t>
            </a:r>
            <a:r>
              <a:rPr lang="it" sz="1200"/>
              <a:t> (color wheel in inglese).</a:t>
            </a:r>
            <a:endParaRPr sz="1200"/>
          </a:p>
          <a:p>
            <a:pPr indent="0" lvl="0" marL="0" rtl="0" algn="l">
              <a:spcBef>
                <a:spcPts val="1600"/>
              </a:spcBef>
              <a:spcAft>
                <a:spcPts val="0"/>
              </a:spcAft>
              <a:buNone/>
            </a:pPr>
            <a:r>
              <a:rPr lang="it" sz="1200"/>
              <a:t>Link utili:</a:t>
            </a:r>
            <a:endParaRPr sz="1200"/>
          </a:p>
          <a:p>
            <a:pPr indent="-304800" lvl="0" marL="457200" rtl="0" algn="l">
              <a:spcBef>
                <a:spcPts val="0"/>
              </a:spcBef>
              <a:spcAft>
                <a:spcPts val="0"/>
              </a:spcAft>
              <a:buSzPts val="1200"/>
              <a:buChar char="●"/>
            </a:pPr>
            <a:r>
              <a:rPr lang="it" sz="1200" u="sng">
                <a:solidFill>
                  <a:schemeClr val="hlink"/>
                </a:solidFill>
                <a:hlinkClick r:id="rId4"/>
              </a:rPr>
              <a:t>https://color.adobe.com/create/color-wheel</a:t>
            </a:r>
            <a:endParaRPr sz="1200"/>
          </a:p>
          <a:p>
            <a:pPr indent="-304800" lvl="0" marL="457200" rtl="0" algn="l">
              <a:spcBef>
                <a:spcPts val="0"/>
              </a:spcBef>
              <a:spcAft>
                <a:spcPts val="0"/>
              </a:spcAft>
              <a:buSzPts val="1200"/>
              <a:buChar char="●"/>
            </a:pPr>
            <a:r>
              <a:rPr lang="it" sz="1200" u="sng">
                <a:solidFill>
                  <a:schemeClr val="hlink"/>
                </a:solidFill>
                <a:hlinkClick r:id="rId5"/>
              </a:rPr>
              <a:t>https://www.canva.com/colors/color-wheel</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1000"/>
                                        <p:tgtEl>
                                          <p:spTgt spid="4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1000"/>
                                        <p:tgtEl>
                                          <p:spTgt spid="4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animEffect filter="fade" transition="in">
                                      <p:cBhvr>
                                        <p:cTn dur="1000"/>
                                        <p:tgtEl>
                                          <p:spTgt spid="4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animEffect filter="fade" transition="in">
                                      <p:cBhvr>
                                        <p:cTn dur="1000"/>
                                        <p:tgtEl>
                                          <p:spTgt spid="4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4" st="4"/>
                                            </p:txEl>
                                          </p:spTgt>
                                        </p:tgtEl>
                                        <p:attrNameLst>
                                          <p:attrName>style.visibility</p:attrName>
                                        </p:attrNameLst>
                                      </p:cBhvr>
                                      <p:to>
                                        <p:strVal val="visible"/>
                                      </p:to>
                                    </p:set>
                                    <p:animEffect filter="fade" transition="in">
                                      <p:cBhvr>
                                        <p:cTn dur="1000"/>
                                        <p:tgtEl>
                                          <p:spTgt spid="4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5" st="5"/>
                                            </p:txEl>
                                          </p:spTgt>
                                        </p:tgtEl>
                                        <p:attrNameLst>
                                          <p:attrName>style.visibility</p:attrName>
                                        </p:attrNameLst>
                                      </p:cBhvr>
                                      <p:to>
                                        <p:strVal val="visible"/>
                                      </p:to>
                                    </p:set>
                                    <p:animEffect filter="fade" transition="in">
                                      <p:cBhvr>
                                        <p:cTn dur="1000"/>
                                        <p:tgtEl>
                                          <p:spTgt spid="4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6" st="6"/>
                                            </p:txEl>
                                          </p:spTgt>
                                        </p:tgtEl>
                                        <p:attrNameLst>
                                          <p:attrName>style.visibility</p:attrName>
                                        </p:attrNameLst>
                                      </p:cBhvr>
                                      <p:to>
                                        <p:strVal val="visible"/>
                                      </p:to>
                                    </p:set>
                                    <p:animEffect filter="fade" transition="in">
                                      <p:cBhvr>
                                        <p:cTn dur="1000"/>
                                        <p:tgtEl>
                                          <p:spTgt spid="4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7" st="7"/>
                                            </p:txEl>
                                          </p:spTgt>
                                        </p:tgtEl>
                                        <p:attrNameLst>
                                          <p:attrName>style.visibility</p:attrName>
                                        </p:attrNameLst>
                                      </p:cBhvr>
                                      <p:to>
                                        <p:strVal val="visible"/>
                                      </p:to>
                                    </p:set>
                                    <p:animEffect filter="fade" transition="in">
                                      <p:cBhvr>
                                        <p:cTn dur="1000"/>
                                        <p:tgtEl>
                                          <p:spTgt spid="4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8" st="8"/>
                                            </p:txEl>
                                          </p:spTgt>
                                        </p:tgtEl>
                                        <p:attrNameLst>
                                          <p:attrName>style.visibility</p:attrName>
                                        </p:attrNameLst>
                                      </p:cBhvr>
                                      <p:to>
                                        <p:strVal val="visible"/>
                                      </p:to>
                                    </p:set>
                                    <p:animEffect filter="fade" transition="in">
                                      <p:cBhvr>
                                        <p:cTn dur="1000"/>
                                        <p:tgtEl>
                                          <p:spTgt spid="4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9" st="9"/>
                                            </p:txEl>
                                          </p:spTgt>
                                        </p:tgtEl>
                                        <p:attrNameLst>
                                          <p:attrName>style.visibility</p:attrName>
                                        </p:attrNameLst>
                                      </p:cBhvr>
                                      <p:to>
                                        <p:strVal val="visible"/>
                                      </p:to>
                                    </p:set>
                                    <p:animEffect filter="fade" transition="in">
                                      <p:cBhvr>
                                        <p:cTn dur="1000"/>
                                        <p:tgtEl>
                                          <p:spTgt spid="4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10" st="10"/>
                                            </p:txEl>
                                          </p:spTgt>
                                        </p:tgtEl>
                                        <p:attrNameLst>
                                          <p:attrName>style.visibility</p:attrName>
                                        </p:attrNameLst>
                                      </p:cBhvr>
                                      <p:to>
                                        <p:strVal val="visible"/>
                                      </p:to>
                                    </p:set>
                                    <p:animEffect filter="fade" transition="in">
                                      <p:cBhvr>
                                        <p:cTn dur="1000"/>
                                        <p:tgtEl>
                                          <p:spTgt spid="42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monocromatico</a:t>
            </a:r>
            <a:endParaRPr/>
          </a:p>
        </p:txBody>
      </p:sp>
      <p:sp>
        <p:nvSpPr>
          <p:cNvPr id="431" name="Google Shape;431;p56"/>
          <p:cNvSpPr txBox="1"/>
          <p:nvPr>
            <p:ph idx="4294967295" type="body"/>
          </p:nvPr>
        </p:nvSpPr>
        <p:spPr>
          <a:xfrm>
            <a:off x="98250" y="771025"/>
            <a:ext cx="8952600" cy="206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Lo schema monocromatico prevede l’uso di un unico colore con diverse variazioni.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l’ultimo valore di HSV (la luminosità) per ottenere diverse gradazioni del colore scelto.</a:t>
            </a:r>
            <a:endParaRPr sz="1400"/>
          </a:p>
          <a:p>
            <a:pPr indent="-317500" lvl="0" marL="457200" rtl="0" algn="l">
              <a:spcBef>
                <a:spcPts val="0"/>
              </a:spcBef>
              <a:spcAft>
                <a:spcPts val="0"/>
              </a:spcAft>
              <a:buSzPts val="1400"/>
              <a:buChar char="●"/>
            </a:pPr>
            <a:r>
              <a:rPr lang="it" sz="1400"/>
              <a:t>Selezionate 3 diverse gradazioni distribuendo l’uso nell’applicazione in modo che un colore appaia nel 60% dell’interfaccia, il secondo nel 30% e il terzo nel 10%.</a:t>
            </a:r>
            <a:endParaRPr sz="1400"/>
          </a:p>
          <a:p>
            <a:pPr indent="0" lvl="0" marL="45720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432" name="Google Shape;432;p56"/>
          <p:cNvPicPr preferRelativeResize="0"/>
          <p:nvPr/>
        </p:nvPicPr>
        <p:blipFill rotWithShape="1">
          <a:blip r:embed="rId3">
            <a:alphaModFix/>
          </a:blip>
          <a:srcRect b="0" l="0" r="0" t="9812"/>
          <a:stretch/>
        </p:blipFill>
        <p:spPr>
          <a:xfrm>
            <a:off x="98250" y="2837375"/>
            <a:ext cx="2746414" cy="1874800"/>
          </a:xfrm>
          <a:prstGeom prst="rect">
            <a:avLst/>
          </a:prstGeom>
          <a:noFill/>
          <a:ln>
            <a:noFill/>
          </a:ln>
        </p:spPr>
      </p:pic>
      <p:pic>
        <p:nvPicPr>
          <p:cNvPr id="433" name="Google Shape;433;p56"/>
          <p:cNvPicPr preferRelativeResize="0"/>
          <p:nvPr/>
        </p:nvPicPr>
        <p:blipFill rotWithShape="1">
          <a:blip r:embed="rId4">
            <a:alphaModFix/>
          </a:blip>
          <a:srcRect b="0" l="0" r="0" t="16296"/>
          <a:stretch/>
        </p:blipFill>
        <p:spPr>
          <a:xfrm>
            <a:off x="2979588" y="2837375"/>
            <a:ext cx="2959164" cy="1874800"/>
          </a:xfrm>
          <a:prstGeom prst="rect">
            <a:avLst/>
          </a:prstGeom>
          <a:noFill/>
          <a:ln>
            <a:noFill/>
          </a:ln>
        </p:spPr>
      </p:pic>
      <p:pic>
        <p:nvPicPr>
          <p:cNvPr id="434" name="Google Shape;434;p56"/>
          <p:cNvPicPr preferRelativeResize="0"/>
          <p:nvPr/>
        </p:nvPicPr>
        <p:blipFill rotWithShape="1">
          <a:blip r:embed="rId5">
            <a:alphaModFix/>
          </a:blip>
          <a:srcRect b="0" l="0" r="0" t="16798"/>
          <a:stretch/>
        </p:blipFill>
        <p:spPr>
          <a:xfrm>
            <a:off x="6073675" y="2837375"/>
            <a:ext cx="2977175" cy="1874795"/>
          </a:xfrm>
          <a:prstGeom prst="rect">
            <a:avLst/>
          </a:prstGeom>
          <a:noFill/>
          <a:ln>
            <a:noFill/>
          </a:ln>
        </p:spPr>
      </p:pic>
      <p:sp>
        <p:nvSpPr>
          <p:cNvPr id="435" name="Google Shape;435;p56"/>
          <p:cNvSpPr txBox="1"/>
          <p:nvPr/>
        </p:nvSpPr>
        <p:spPr>
          <a:xfrm>
            <a:off x="666413" y="47121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HSV(217,73,96)</a:t>
            </a:r>
            <a:endParaRPr sz="1200">
              <a:solidFill>
                <a:schemeClr val="lt2"/>
              </a:solidFill>
              <a:latin typeface="Roboto"/>
              <a:ea typeface="Roboto"/>
              <a:cs typeface="Roboto"/>
              <a:sym typeface="Roboto"/>
            </a:endParaRPr>
          </a:p>
        </p:txBody>
      </p:sp>
      <p:sp>
        <p:nvSpPr>
          <p:cNvPr id="436" name="Google Shape;436;p56"/>
          <p:cNvSpPr txBox="1"/>
          <p:nvPr/>
        </p:nvSpPr>
        <p:spPr>
          <a:xfrm>
            <a:off x="3654125" y="47121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HSV(217,73,46)</a:t>
            </a:r>
            <a:endParaRPr sz="1200">
              <a:solidFill>
                <a:schemeClr val="lt2"/>
              </a:solidFill>
              <a:latin typeface="Roboto"/>
              <a:ea typeface="Roboto"/>
              <a:cs typeface="Roboto"/>
              <a:sym typeface="Roboto"/>
            </a:endParaRPr>
          </a:p>
        </p:txBody>
      </p:sp>
      <p:sp>
        <p:nvSpPr>
          <p:cNvPr id="437" name="Google Shape;437;p56"/>
          <p:cNvSpPr txBox="1"/>
          <p:nvPr/>
        </p:nvSpPr>
        <p:spPr>
          <a:xfrm>
            <a:off x="6757213" y="47121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HSV(217,73,16)</a:t>
            </a:r>
            <a:endParaRPr sz="1200">
              <a:solidFill>
                <a:schemeClr val="lt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monocromatico: esempio</a:t>
            </a:r>
            <a:endParaRPr/>
          </a:p>
        </p:txBody>
      </p:sp>
      <p:pic>
        <p:nvPicPr>
          <p:cNvPr id="443" name="Google Shape;443;p57"/>
          <p:cNvPicPr preferRelativeResize="0"/>
          <p:nvPr/>
        </p:nvPicPr>
        <p:blipFill>
          <a:blip r:embed="rId3">
            <a:alphaModFix/>
          </a:blip>
          <a:stretch>
            <a:fillRect/>
          </a:stretch>
        </p:blipFill>
        <p:spPr>
          <a:xfrm>
            <a:off x="3642163" y="2763475"/>
            <a:ext cx="1628913" cy="2380022"/>
          </a:xfrm>
          <a:prstGeom prst="rect">
            <a:avLst/>
          </a:prstGeom>
          <a:noFill/>
          <a:ln>
            <a:noFill/>
          </a:ln>
        </p:spPr>
      </p:pic>
      <p:pic>
        <p:nvPicPr>
          <p:cNvPr id="444" name="Google Shape;444;p57"/>
          <p:cNvPicPr preferRelativeResize="0"/>
          <p:nvPr/>
        </p:nvPicPr>
        <p:blipFill rotWithShape="1">
          <a:blip r:embed="rId4">
            <a:alphaModFix/>
          </a:blip>
          <a:srcRect b="0" l="0" r="0" t="9812"/>
          <a:stretch/>
        </p:blipFill>
        <p:spPr>
          <a:xfrm>
            <a:off x="95700" y="799800"/>
            <a:ext cx="2746414" cy="1874800"/>
          </a:xfrm>
          <a:prstGeom prst="rect">
            <a:avLst/>
          </a:prstGeom>
          <a:noFill/>
          <a:ln>
            <a:noFill/>
          </a:ln>
        </p:spPr>
      </p:pic>
      <p:pic>
        <p:nvPicPr>
          <p:cNvPr id="445" name="Google Shape;445;p57"/>
          <p:cNvPicPr preferRelativeResize="0"/>
          <p:nvPr/>
        </p:nvPicPr>
        <p:blipFill rotWithShape="1">
          <a:blip r:embed="rId5">
            <a:alphaModFix/>
          </a:blip>
          <a:srcRect b="0" l="0" r="0" t="16296"/>
          <a:stretch/>
        </p:blipFill>
        <p:spPr>
          <a:xfrm>
            <a:off x="2977038" y="799800"/>
            <a:ext cx="2959164" cy="1874800"/>
          </a:xfrm>
          <a:prstGeom prst="rect">
            <a:avLst/>
          </a:prstGeom>
          <a:noFill/>
          <a:ln>
            <a:noFill/>
          </a:ln>
        </p:spPr>
      </p:pic>
      <p:pic>
        <p:nvPicPr>
          <p:cNvPr id="446" name="Google Shape;446;p57"/>
          <p:cNvPicPr preferRelativeResize="0"/>
          <p:nvPr/>
        </p:nvPicPr>
        <p:blipFill rotWithShape="1">
          <a:blip r:embed="rId6">
            <a:alphaModFix/>
          </a:blip>
          <a:srcRect b="0" l="0" r="0" t="16798"/>
          <a:stretch/>
        </p:blipFill>
        <p:spPr>
          <a:xfrm>
            <a:off x="6071125" y="799800"/>
            <a:ext cx="2977175" cy="1874795"/>
          </a:xfrm>
          <a:prstGeom prst="rect">
            <a:avLst/>
          </a:prstGeom>
          <a:noFill/>
          <a:ln>
            <a:noFill/>
          </a:ln>
        </p:spPr>
      </p:pic>
      <p:sp>
        <p:nvSpPr>
          <p:cNvPr id="447" name="Google Shape;447;p57"/>
          <p:cNvSpPr txBox="1"/>
          <p:nvPr/>
        </p:nvSpPr>
        <p:spPr>
          <a:xfrm>
            <a:off x="595250" y="3105950"/>
            <a:ext cx="229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Primo colore: 60%</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Secondo colore: 30%</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Terzo colore: 10%</a:t>
            </a:r>
            <a:endParaRPr>
              <a:solidFill>
                <a:schemeClr val="lt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analoghi</a:t>
            </a:r>
            <a:endParaRPr/>
          </a:p>
        </p:txBody>
      </p:sp>
      <p:sp>
        <p:nvSpPr>
          <p:cNvPr id="453" name="Google Shape;453;p58"/>
          <p:cNvSpPr txBox="1"/>
          <p:nvPr>
            <p:ph idx="4294967295" type="body"/>
          </p:nvPr>
        </p:nvSpPr>
        <p:spPr>
          <a:xfrm>
            <a:off x="98250" y="771025"/>
            <a:ext cx="8952600" cy="1373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I colori analoghi sono gruppi di tre colori vicini nella ruota del colore.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-30 e +30 per ottenere colori analoghi.</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454" name="Google Shape;454;p58"/>
          <p:cNvPicPr preferRelativeResize="0"/>
          <p:nvPr/>
        </p:nvPicPr>
        <p:blipFill>
          <a:blip r:embed="rId3">
            <a:alphaModFix/>
          </a:blip>
          <a:stretch>
            <a:fillRect/>
          </a:stretch>
        </p:blipFill>
        <p:spPr>
          <a:xfrm>
            <a:off x="3154063" y="2731800"/>
            <a:ext cx="2714978" cy="1625675"/>
          </a:xfrm>
          <a:prstGeom prst="rect">
            <a:avLst/>
          </a:prstGeom>
          <a:noFill/>
          <a:ln>
            <a:noFill/>
          </a:ln>
        </p:spPr>
      </p:pic>
      <p:pic>
        <p:nvPicPr>
          <p:cNvPr id="455" name="Google Shape;455;p58"/>
          <p:cNvPicPr preferRelativeResize="0"/>
          <p:nvPr/>
        </p:nvPicPr>
        <p:blipFill>
          <a:blip r:embed="rId4">
            <a:alphaModFix/>
          </a:blip>
          <a:stretch>
            <a:fillRect/>
          </a:stretch>
        </p:blipFill>
        <p:spPr>
          <a:xfrm>
            <a:off x="6209850" y="2731800"/>
            <a:ext cx="2714999" cy="1625675"/>
          </a:xfrm>
          <a:prstGeom prst="rect">
            <a:avLst/>
          </a:prstGeom>
          <a:noFill/>
          <a:ln>
            <a:noFill/>
          </a:ln>
        </p:spPr>
      </p:pic>
      <p:pic>
        <p:nvPicPr>
          <p:cNvPr id="456" name="Google Shape;456;p58"/>
          <p:cNvPicPr preferRelativeResize="0"/>
          <p:nvPr/>
        </p:nvPicPr>
        <p:blipFill>
          <a:blip r:embed="rId5">
            <a:alphaModFix/>
          </a:blip>
          <a:stretch>
            <a:fillRect/>
          </a:stretch>
        </p:blipFill>
        <p:spPr>
          <a:xfrm>
            <a:off x="98250" y="2731800"/>
            <a:ext cx="2715014" cy="1625675"/>
          </a:xfrm>
          <a:prstGeom prst="rect">
            <a:avLst/>
          </a:prstGeom>
          <a:noFill/>
          <a:ln>
            <a:noFill/>
          </a:ln>
        </p:spPr>
      </p:pic>
      <p:sp>
        <p:nvSpPr>
          <p:cNvPr id="457" name="Google Shape;457;p58"/>
          <p:cNvSpPr txBox="1"/>
          <p:nvPr/>
        </p:nvSpPr>
        <p:spPr>
          <a:xfrm>
            <a:off x="650713" y="43574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HSV(187,72,96)</a:t>
            </a:r>
            <a:endParaRPr sz="1200">
              <a:solidFill>
                <a:schemeClr val="lt2"/>
              </a:solidFill>
              <a:latin typeface="Roboto"/>
              <a:ea typeface="Roboto"/>
              <a:cs typeface="Roboto"/>
              <a:sym typeface="Roboto"/>
            </a:endParaRPr>
          </a:p>
        </p:txBody>
      </p:sp>
      <p:sp>
        <p:nvSpPr>
          <p:cNvPr id="458" name="Google Shape;458;p58"/>
          <p:cNvSpPr txBox="1"/>
          <p:nvPr/>
        </p:nvSpPr>
        <p:spPr>
          <a:xfrm>
            <a:off x="3706500" y="43574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sp>
        <p:nvSpPr>
          <p:cNvPr id="459" name="Google Shape;459;p58"/>
          <p:cNvSpPr txBox="1"/>
          <p:nvPr/>
        </p:nvSpPr>
        <p:spPr>
          <a:xfrm>
            <a:off x="6869763" y="43574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HSV(247,72,96)</a:t>
            </a:r>
            <a:endParaRPr sz="1200">
              <a:solidFill>
                <a:schemeClr val="lt2"/>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analoghi</a:t>
            </a:r>
            <a:r>
              <a:rPr lang="it"/>
              <a:t>: esempio</a:t>
            </a:r>
            <a:endParaRPr/>
          </a:p>
        </p:txBody>
      </p:sp>
      <p:pic>
        <p:nvPicPr>
          <p:cNvPr id="465" name="Google Shape;465;p59"/>
          <p:cNvPicPr preferRelativeResize="0"/>
          <p:nvPr/>
        </p:nvPicPr>
        <p:blipFill>
          <a:blip r:embed="rId3">
            <a:alphaModFix/>
          </a:blip>
          <a:stretch>
            <a:fillRect/>
          </a:stretch>
        </p:blipFill>
        <p:spPr>
          <a:xfrm>
            <a:off x="3450176" y="2571745"/>
            <a:ext cx="2122752" cy="2164104"/>
          </a:xfrm>
          <a:prstGeom prst="rect">
            <a:avLst/>
          </a:prstGeom>
          <a:noFill/>
          <a:ln>
            <a:noFill/>
          </a:ln>
        </p:spPr>
      </p:pic>
      <p:pic>
        <p:nvPicPr>
          <p:cNvPr id="466" name="Google Shape;466;p59"/>
          <p:cNvPicPr preferRelativeResize="0"/>
          <p:nvPr/>
        </p:nvPicPr>
        <p:blipFill>
          <a:blip r:embed="rId4">
            <a:alphaModFix/>
          </a:blip>
          <a:stretch>
            <a:fillRect/>
          </a:stretch>
        </p:blipFill>
        <p:spPr>
          <a:xfrm>
            <a:off x="3154063" y="808700"/>
            <a:ext cx="2714978" cy="1625675"/>
          </a:xfrm>
          <a:prstGeom prst="rect">
            <a:avLst/>
          </a:prstGeom>
          <a:noFill/>
          <a:ln>
            <a:noFill/>
          </a:ln>
        </p:spPr>
      </p:pic>
      <p:pic>
        <p:nvPicPr>
          <p:cNvPr id="467" name="Google Shape;467;p59"/>
          <p:cNvPicPr preferRelativeResize="0"/>
          <p:nvPr/>
        </p:nvPicPr>
        <p:blipFill>
          <a:blip r:embed="rId5">
            <a:alphaModFix/>
          </a:blip>
          <a:stretch>
            <a:fillRect/>
          </a:stretch>
        </p:blipFill>
        <p:spPr>
          <a:xfrm>
            <a:off x="6209850" y="808700"/>
            <a:ext cx="2714999" cy="1625675"/>
          </a:xfrm>
          <a:prstGeom prst="rect">
            <a:avLst/>
          </a:prstGeom>
          <a:noFill/>
          <a:ln>
            <a:noFill/>
          </a:ln>
        </p:spPr>
      </p:pic>
      <p:pic>
        <p:nvPicPr>
          <p:cNvPr id="468" name="Google Shape;468;p59"/>
          <p:cNvPicPr preferRelativeResize="0"/>
          <p:nvPr/>
        </p:nvPicPr>
        <p:blipFill>
          <a:blip r:embed="rId6">
            <a:alphaModFix/>
          </a:blip>
          <a:stretch>
            <a:fillRect/>
          </a:stretch>
        </p:blipFill>
        <p:spPr>
          <a:xfrm>
            <a:off x="98250" y="808700"/>
            <a:ext cx="2715014" cy="162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complementari</a:t>
            </a:r>
            <a:endParaRPr/>
          </a:p>
        </p:txBody>
      </p:sp>
      <p:sp>
        <p:nvSpPr>
          <p:cNvPr id="474" name="Google Shape;474;p60"/>
          <p:cNvSpPr txBox="1"/>
          <p:nvPr>
            <p:ph idx="4294967295" type="body"/>
          </p:nvPr>
        </p:nvSpPr>
        <p:spPr>
          <a:xfrm>
            <a:off x="98250" y="771025"/>
            <a:ext cx="8952600" cy="1663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I colori complementari sono gruppi di due colori opposti nella </a:t>
            </a:r>
            <a:r>
              <a:rPr lang="it" sz="1400" u="sng">
                <a:solidFill>
                  <a:schemeClr val="hlink"/>
                </a:solidFill>
                <a:hlinkClick r:id="rId3"/>
              </a:rPr>
              <a:t>ruota del colore</a:t>
            </a:r>
            <a:r>
              <a:rPr lang="it" sz="1400"/>
              <a:t>.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-180 o di +180 per ottenere il colore complementare.</a:t>
            </a:r>
            <a:endParaRPr sz="1400"/>
          </a:p>
          <a:p>
            <a:pPr indent="-317500" lvl="0" marL="457200" rtl="0" algn="l">
              <a:spcBef>
                <a:spcPts val="0"/>
              </a:spcBef>
              <a:spcAft>
                <a:spcPts val="0"/>
              </a:spcAft>
              <a:buSzPts val="1400"/>
              <a:buChar char="●"/>
            </a:pPr>
            <a:r>
              <a:rPr lang="it" sz="1400"/>
              <a:t>Si può regolare la luminosità per creare versioni dark/light del colore.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475" name="Google Shape;475;p60"/>
          <p:cNvSpPr txBox="1"/>
          <p:nvPr/>
        </p:nvSpPr>
        <p:spPr>
          <a:xfrm>
            <a:off x="1451138" y="43574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HSV(37,72,96)</a:t>
            </a:r>
            <a:endParaRPr sz="1200">
              <a:solidFill>
                <a:schemeClr val="lt2"/>
              </a:solidFill>
              <a:latin typeface="Roboto"/>
              <a:ea typeface="Roboto"/>
              <a:cs typeface="Roboto"/>
              <a:sym typeface="Roboto"/>
            </a:endParaRPr>
          </a:p>
        </p:txBody>
      </p:sp>
      <p:sp>
        <p:nvSpPr>
          <p:cNvPr id="476" name="Google Shape;476;p60"/>
          <p:cNvSpPr txBox="1"/>
          <p:nvPr/>
        </p:nvSpPr>
        <p:spPr>
          <a:xfrm>
            <a:off x="5594950" y="43574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pic>
        <p:nvPicPr>
          <p:cNvPr id="477" name="Google Shape;477;p60"/>
          <p:cNvPicPr preferRelativeResize="0"/>
          <p:nvPr/>
        </p:nvPicPr>
        <p:blipFill>
          <a:blip r:embed="rId4">
            <a:alphaModFix/>
          </a:blip>
          <a:stretch>
            <a:fillRect/>
          </a:stretch>
        </p:blipFill>
        <p:spPr>
          <a:xfrm>
            <a:off x="771116" y="2571750"/>
            <a:ext cx="2970159" cy="1777526"/>
          </a:xfrm>
          <a:prstGeom prst="rect">
            <a:avLst/>
          </a:prstGeom>
          <a:noFill/>
          <a:ln>
            <a:noFill/>
          </a:ln>
        </p:spPr>
      </p:pic>
      <p:pic>
        <p:nvPicPr>
          <p:cNvPr id="478" name="Google Shape;478;p60"/>
          <p:cNvPicPr preferRelativeResize="0"/>
          <p:nvPr/>
        </p:nvPicPr>
        <p:blipFill>
          <a:blip r:embed="rId5">
            <a:alphaModFix/>
          </a:blip>
          <a:stretch>
            <a:fillRect/>
          </a:stretch>
        </p:blipFill>
        <p:spPr>
          <a:xfrm>
            <a:off x="4914925" y="2571750"/>
            <a:ext cx="2970151" cy="177752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complementari: esempio</a:t>
            </a:r>
            <a:endParaRPr/>
          </a:p>
        </p:txBody>
      </p:sp>
      <p:sp>
        <p:nvSpPr>
          <p:cNvPr id="484" name="Google Shape;484;p61"/>
          <p:cNvSpPr txBox="1"/>
          <p:nvPr/>
        </p:nvSpPr>
        <p:spPr>
          <a:xfrm>
            <a:off x="0" y="2895825"/>
            <a:ext cx="5967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Colore principale </a:t>
            </a:r>
            <a:r>
              <a:rPr lang="it">
                <a:solidFill>
                  <a:schemeClr val="lt2"/>
                </a:solidFill>
                <a:latin typeface="Roboto"/>
                <a:ea typeface="Roboto"/>
                <a:cs typeface="Roboto"/>
                <a:sym typeface="Roboto"/>
              </a:rPr>
              <a:t>HSV(217,72,96): sfondo del pulsante Visualizza</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Colore principale dark HSV(217,72,36):</a:t>
            </a:r>
            <a:r>
              <a:rPr lang="it">
                <a:solidFill>
                  <a:schemeClr val="lt2"/>
                </a:solidFill>
                <a:latin typeface="Roboto"/>
                <a:ea typeface="Roboto"/>
                <a:cs typeface="Roboto"/>
                <a:sym typeface="Roboto"/>
              </a:rPr>
              <a:t> testo header</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Colore principale “medio” HSV(217,72,56): colore testo</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Colore opposto </a:t>
            </a:r>
            <a:r>
              <a:rPr lang="it">
                <a:solidFill>
                  <a:schemeClr val="lt2"/>
                </a:solidFill>
                <a:latin typeface="Roboto"/>
                <a:ea typeface="Roboto"/>
                <a:cs typeface="Roboto"/>
                <a:sym typeface="Roboto"/>
              </a:rPr>
              <a:t>HSV(37,72,96): sfondo dell’immagine</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Colore opposto dark HSV(36,72,36): </a:t>
            </a:r>
            <a:r>
              <a:rPr lang="it">
                <a:solidFill>
                  <a:schemeClr val="lt2"/>
                </a:solidFill>
                <a:latin typeface="Roboto"/>
                <a:ea typeface="Roboto"/>
                <a:cs typeface="Roboto"/>
                <a:sym typeface="Roboto"/>
              </a:rPr>
              <a:t>bordi e testo del pulsante Scarica</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85" name="Google Shape;485;p61"/>
          <p:cNvPicPr preferRelativeResize="0"/>
          <p:nvPr/>
        </p:nvPicPr>
        <p:blipFill rotWithShape="1">
          <a:blip r:embed="rId3">
            <a:alphaModFix/>
          </a:blip>
          <a:srcRect b="0" l="0" r="0" t="0"/>
          <a:stretch/>
        </p:blipFill>
        <p:spPr>
          <a:xfrm>
            <a:off x="6096363" y="2739175"/>
            <a:ext cx="1758983" cy="2404325"/>
          </a:xfrm>
          <a:prstGeom prst="rect">
            <a:avLst/>
          </a:prstGeom>
          <a:noFill/>
          <a:ln>
            <a:noFill/>
          </a:ln>
        </p:spPr>
      </p:pic>
      <p:sp>
        <p:nvSpPr>
          <p:cNvPr id="486" name="Google Shape;486;p61"/>
          <p:cNvSpPr txBox="1"/>
          <p:nvPr/>
        </p:nvSpPr>
        <p:spPr>
          <a:xfrm>
            <a:off x="1504563"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sp>
        <p:nvSpPr>
          <p:cNvPr id="487" name="Google Shape;487;p61"/>
          <p:cNvSpPr txBox="1"/>
          <p:nvPr/>
        </p:nvSpPr>
        <p:spPr>
          <a:xfrm>
            <a:off x="5648375"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pic>
        <p:nvPicPr>
          <p:cNvPr id="488" name="Google Shape;488;p61"/>
          <p:cNvPicPr preferRelativeResize="0"/>
          <p:nvPr/>
        </p:nvPicPr>
        <p:blipFill>
          <a:blip r:embed="rId4">
            <a:alphaModFix/>
          </a:blip>
          <a:stretch>
            <a:fillRect/>
          </a:stretch>
        </p:blipFill>
        <p:spPr>
          <a:xfrm>
            <a:off x="824541" y="732600"/>
            <a:ext cx="2970159" cy="1777526"/>
          </a:xfrm>
          <a:prstGeom prst="rect">
            <a:avLst/>
          </a:prstGeom>
          <a:noFill/>
          <a:ln>
            <a:noFill/>
          </a:ln>
        </p:spPr>
      </p:pic>
      <p:pic>
        <p:nvPicPr>
          <p:cNvPr id="489" name="Google Shape;489;p61"/>
          <p:cNvPicPr preferRelativeResize="0"/>
          <p:nvPr/>
        </p:nvPicPr>
        <p:blipFill>
          <a:blip r:embed="rId5">
            <a:alphaModFix/>
          </a:blip>
          <a:stretch>
            <a:fillRect/>
          </a:stretch>
        </p:blipFill>
        <p:spPr>
          <a:xfrm>
            <a:off x="4968350" y="732600"/>
            <a:ext cx="2970151" cy="1777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Organizzazione di Contenuti e Strumenti</a:t>
            </a:r>
            <a:endParaRPr/>
          </a:p>
        </p:txBody>
      </p:sp>
      <p:sp>
        <p:nvSpPr>
          <p:cNvPr id="96" name="Google Shape;96;p17"/>
          <p:cNvSpPr txBox="1"/>
          <p:nvPr>
            <p:ph idx="1" type="body"/>
          </p:nvPr>
        </p:nvSpPr>
        <p:spPr>
          <a:xfrm>
            <a:off x="471900" y="1919075"/>
            <a:ext cx="8380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I contenuti e gli strumenti devono essere organizzati in modo coerente con le aspettative degli utenti, seguendo due principi di base</a:t>
            </a:r>
            <a:r>
              <a:rPr lang="it" sz="1400"/>
              <a:t>:</a:t>
            </a:r>
            <a:endParaRPr sz="1400"/>
          </a:p>
          <a:p>
            <a:pPr indent="-317500" lvl="0" marL="457200" rtl="0" algn="l">
              <a:spcBef>
                <a:spcPts val="1600"/>
              </a:spcBef>
              <a:spcAft>
                <a:spcPts val="0"/>
              </a:spcAft>
              <a:buSzPts val="1400"/>
              <a:buChar char="●"/>
            </a:pPr>
            <a:r>
              <a:rPr lang="it" sz="1400"/>
              <a:t>Le categorie di contenuti devono essere distinte senza sovrapposizioni. </a:t>
            </a:r>
            <a:endParaRPr sz="1400"/>
          </a:p>
          <a:p>
            <a:pPr indent="-317500" lvl="0" marL="457200" rtl="0" algn="l">
              <a:spcBef>
                <a:spcPts val="0"/>
              </a:spcBef>
              <a:spcAft>
                <a:spcPts val="0"/>
              </a:spcAft>
              <a:buSzPts val="1400"/>
              <a:buChar char="●"/>
            </a:pPr>
            <a:r>
              <a:rPr lang="it" sz="1400"/>
              <a:t>L’informazione contenuta nel software deve essere complessivamente completa, quindi deve contenere tutto ciò che l’utente si aspetta di trovare.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complementari divisi</a:t>
            </a:r>
            <a:endParaRPr/>
          </a:p>
        </p:txBody>
      </p:sp>
      <p:sp>
        <p:nvSpPr>
          <p:cNvPr id="495" name="Google Shape;495;p62"/>
          <p:cNvSpPr txBox="1"/>
          <p:nvPr>
            <p:ph idx="4294967295" type="body"/>
          </p:nvPr>
        </p:nvSpPr>
        <p:spPr>
          <a:xfrm>
            <a:off x="98250" y="771025"/>
            <a:ext cx="8952600" cy="177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Questo schema è simile a quello dei colori complementari, dove il colore opposto viene diviso ulteriormente in due colori.</a:t>
            </a:r>
            <a:r>
              <a:rPr lang="it" sz="1400"/>
              <a:t>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-180 o di +180 per ottenere il colore complementare.</a:t>
            </a:r>
            <a:endParaRPr sz="1400"/>
          </a:p>
          <a:p>
            <a:pPr indent="-317500" lvl="0" marL="457200" rtl="0" algn="l">
              <a:spcBef>
                <a:spcPts val="0"/>
              </a:spcBef>
              <a:spcAft>
                <a:spcPts val="0"/>
              </a:spcAft>
              <a:buSzPts val="1400"/>
              <a:buChar char="●"/>
            </a:pPr>
            <a:r>
              <a:rPr lang="it" sz="1400"/>
              <a:t>Cambiare il primo valore di HSV (la tonalità) di -30</a:t>
            </a:r>
            <a:r>
              <a:rPr lang="it" sz="1400"/>
              <a:t> e +30 al colore complementare per ottenere due altri due colori.</a:t>
            </a:r>
            <a:endParaRPr sz="1400"/>
          </a:p>
          <a:p>
            <a:pPr indent="0" lvl="0" marL="0" rtl="0" algn="l">
              <a:spcBef>
                <a:spcPts val="1600"/>
              </a:spcBef>
              <a:spcAft>
                <a:spcPts val="1600"/>
              </a:spcAft>
              <a:buNone/>
            </a:pPr>
            <a:r>
              <a:t/>
            </a:r>
            <a:endParaRPr sz="1400"/>
          </a:p>
        </p:txBody>
      </p:sp>
      <p:sp>
        <p:nvSpPr>
          <p:cNvPr id="496" name="Google Shape;496;p62"/>
          <p:cNvSpPr txBox="1"/>
          <p:nvPr/>
        </p:nvSpPr>
        <p:spPr>
          <a:xfrm>
            <a:off x="685113"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HSV(7,72,96)</a:t>
            </a:r>
            <a:endParaRPr sz="1200">
              <a:solidFill>
                <a:schemeClr val="lt2"/>
              </a:solidFill>
              <a:latin typeface="Roboto"/>
              <a:ea typeface="Roboto"/>
              <a:cs typeface="Roboto"/>
              <a:sym typeface="Roboto"/>
            </a:endParaRPr>
          </a:p>
        </p:txBody>
      </p:sp>
      <p:sp>
        <p:nvSpPr>
          <p:cNvPr id="497" name="Google Shape;497;p62"/>
          <p:cNvSpPr txBox="1"/>
          <p:nvPr/>
        </p:nvSpPr>
        <p:spPr>
          <a:xfrm>
            <a:off x="3769500"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pic>
        <p:nvPicPr>
          <p:cNvPr id="498" name="Google Shape;498;p62"/>
          <p:cNvPicPr preferRelativeResize="0"/>
          <p:nvPr/>
        </p:nvPicPr>
        <p:blipFill rotWithShape="1">
          <a:blip r:embed="rId3">
            <a:alphaModFix/>
          </a:blip>
          <a:srcRect b="199" l="0" r="0" t="209"/>
          <a:stretch/>
        </p:blipFill>
        <p:spPr>
          <a:xfrm>
            <a:off x="5091" y="2900450"/>
            <a:ext cx="2970158" cy="1777525"/>
          </a:xfrm>
          <a:prstGeom prst="rect">
            <a:avLst/>
          </a:prstGeom>
          <a:noFill/>
          <a:ln>
            <a:noFill/>
          </a:ln>
        </p:spPr>
      </p:pic>
      <p:pic>
        <p:nvPicPr>
          <p:cNvPr id="499" name="Google Shape;499;p62"/>
          <p:cNvPicPr preferRelativeResize="0"/>
          <p:nvPr/>
        </p:nvPicPr>
        <p:blipFill rotWithShape="1">
          <a:blip r:embed="rId4">
            <a:alphaModFix/>
          </a:blip>
          <a:srcRect b="199" l="0" r="0" t="209"/>
          <a:stretch/>
        </p:blipFill>
        <p:spPr>
          <a:xfrm>
            <a:off x="3089475" y="2900462"/>
            <a:ext cx="2970150" cy="1777522"/>
          </a:xfrm>
          <a:prstGeom prst="rect">
            <a:avLst/>
          </a:prstGeom>
          <a:noFill/>
          <a:ln>
            <a:noFill/>
          </a:ln>
        </p:spPr>
      </p:pic>
      <p:sp>
        <p:nvSpPr>
          <p:cNvPr id="500" name="Google Shape;500;p62"/>
          <p:cNvSpPr txBox="1"/>
          <p:nvPr/>
        </p:nvSpPr>
        <p:spPr>
          <a:xfrm>
            <a:off x="6998888"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HSV(67,72,96)</a:t>
            </a:r>
            <a:endParaRPr sz="1200">
              <a:solidFill>
                <a:schemeClr val="lt2"/>
              </a:solidFill>
              <a:latin typeface="Roboto"/>
              <a:ea typeface="Roboto"/>
              <a:cs typeface="Roboto"/>
              <a:sym typeface="Roboto"/>
            </a:endParaRPr>
          </a:p>
        </p:txBody>
      </p:sp>
      <p:pic>
        <p:nvPicPr>
          <p:cNvPr id="501" name="Google Shape;501;p62"/>
          <p:cNvPicPr preferRelativeResize="0"/>
          <p:nvPr/>
        </p:nvPicPr>
        <p:blipFill rotWithShape="1">
          <a:blip r:embed="rId5">
            <a:alphaModFix/>
          </a:blip>
          <a:srcRect b="199" l="0" r="0" t="209"/>
          <a:stretch/>
        </p:blipFill>
        <p:spPr>
          <a:xfrm>
            <a:off x="6173850" y="2900462"/>
            <a:ext cx="2970150" cy="177752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Colori complementari divisi: esempio</a:t>
            </a:r>
            <a:endParaRPr/>
          </a:p>
        </p:txBody>
      </p:sp>
      <p:pic>
        <p:nvPicPr>
          <p:cNvPr id="507" name="Google Shape;507;p63"/>
          <p:cNvPicPr preferRelativeResize="0"/>
          <p:nvPr/>
        </p:nvPicPr>
        <p:blipFill rotWithShape="1">
          <a:blip r:embed="rId3">
            <a:alphaModFix/>
          </a:blip>
          <a:srcRect b="563" l="0" r="0" t="563"/>
          <a:stretch/>
        </p:blipFill>
        <p:spPr>
          <a:xfrm>
            <a:off x="3632050" y="2670950"/>
            <a:ext cx="1758983" cy="2404325"/>
          </a:xfrm>
          <a:prstGeom prst="rect">
            <a:avLst/>
          </a:prstGeom>
          <a:noFill/>
          <a:ln>
            <a:noFill/>
          </a:ln>
        </p:spPr>
      </p:pic>
      <p:sp>
        <p:nvSpPr>
          <p:cNvPr id="508" name="Google Shape;508;p63"/>
          <p:cNvSpPr txBox="1"/>
          <p:nvPr/>
        </p:nvSpPr>
        <p:spPr>
          <a:xfrm>
            <a:off x="1504563"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sp>
        <p:nvSpPr>
          <p:cNvPr id="509" name="Google Shape;509;p63"/>
          <p:cNvSpPr txBox="1"/>
          <p:nvPr/>
        </p:nvSpPr>
        <p:spPr>
          <a:xfrm>
            <a:off x="5648375"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pic>
        <p:nvPicPr>
          <p:cNvPr id="510" name="Google Shape;510;p63"/>
          <p:cNvPicPr preferRelativeResize="0"/>
          <p:nvPr/>
        </p:nvPicPr>
        <p:blipFill rotWithShape="1">
          <a:blip r:embed="rId4">
            <a:alphaModFix/>
          </a:blip>
          <a:srcRect b="199" l="0" r="0" t="209"/>
          <a:stretch/>
        </p:blipFill>
        <p:spPr>
          <a:xfrm>
            <a:off x="2541" y="794225"/>
            <a:ext cx="2970158" cy="1777525"/>
          </a:xfrm>
          <a:prstGeom prst="rect">
            <a:avLst/>
          </a:prstGeom>
          <a:noFill/>
          <a:ln>
            <a:noFill/>
          </a:ln>
        </p:spPr>
      </p:pic>
      <p:pic>
        <p:nvPicPr>
          <p:cNvPr id="511" name="Google Shape;511;p63"/>
          <p:cNvPicPr preferRelativeResize="0"/>
          <p:nvPr/>
        </p:nvPicPr>
        <p:blipFill rotWithShape="1">
          <a:blip r:embed="rId5">
            <a:alphaModFix/>
          </a:blip>
          <a:srcRect b="199" l="0" r="0" t="209"/>
          <a:stretch/>
        </p:blipFill>
        <p:spPr>
          <a:xfrm>
            <a:off x="3086925" y="794237"/>
            <a:ext cx="2970150" cy="1777522"/>
          </a:xfrm>
          <a:prstGeom prst="rect">
            <a:avLst/>
          </a:prstGeom>
          <a:noFill/>
          <a:ln>
            <a:noFill/>
          </a:ln>
        </p:spPr>
      </p:pic>
      <p:pic>
        <p:nvPicPr>
          <p:cNvPr id="512" name="Google Shape;512;p63"/>
          <p:cNvPicPr preferRelativeResize="0"/>
          <p:nvPr/>
        </p:nvPicPr>
        <p:blipFill rotWithShape="1">
          <a:blip r:embed="rId6">
            <a:alphaModFix/>
          </a:blip>
          <a:srcRect b="199" l="0" r="0" t="209"/>
          <a:stretch/>
        </p:blipFill>
        <p:spPr>
          <a:xfrm>
            <a:off x="6171300" y="794237"/>
            <a:ext cx="2970150" cy="17775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a triade</a:t>
            </a:r>
            <a:endParaRPr/>
          </a:p>
        </p:txBody>
      </p:sp>
      <p:sp>
        <p:nvSpPr>
          <p:cNvPr id="518" name="Google Shape;518;p64"/>
          <p:cNvSpPr txBox="1"/>
          <p:nvPr>
            <p:ph idx="4294967295" type="body"/>
          </p:nvPr>
        </p:nvSpPr>
        <p:spPr>
          <a:xfrm>
            <a:off x="98250" y="771025"/>
            <a:ext cx="8952600" cy="2052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Questo schema è una variante dei colori complementari divisi, dove però i colori sono distribuiti equamente nella ruota dei colori. È preferibile usare un colore dominante e gli altri due per dare enfasi a qualcosa.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-120 e di +120 per ottenere altri due colori.</a:t>
            </a:r>
            <a:endParaRPr sz="1400"/>
          </a:p>
          <a:p>
            <a:pPr indent="-317500" lvl="0" marL="457200" rtl="0" algn="l">
              <a:spcBef>
                <a:spcPts val="0"/>
              </a:spcBef>
              <a:spcAft>
                <a:spcPts val="0"/>
              </a:spcAft>
              <a:buSzPts val="1400"/>
              <a:buChar char="●"/>
            </a:pPr>
            <a:r>
              <a:rPr lang="it" sz="1400"/>
              <a:t>Si può anche cambiare l’ultimo valore di HSV (la luminosità)  per ottenere un contrasto migliore.</a:t>
            </a:r>
            <a:endParaRPr sz="1400"/>
          </a:p>
          <a:p>
            <a:pPr indent="0" lvl="0" marL="0" rtl="0" algn="l">
              <a:spcBef>
                <a:spcPts val="1600"/>
              </a:spcBef>
              <a:spcAft>
                <a:spcPts val="1600"/>
              </a:spcAft>
              <a:buNone/>
            </a:pPr>
            <a:r>
              <a:t/>
            </a:r>
            <a:endParaRPr sz="1400"/>
          </a:p>
        </p:txBody>
      </p:sp>
      <p:sp>
        <p:nvSpPr>
          <p:cNvPr id="519" name="Google Shape;519;p64"/>
          <p:cNvSpPr txBox="1"/>
          <p:nvPr/>
        </p:nvSpPr>
        <p:spPr>
          <a:xfrm>
            <a:off x="685113"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HSV(97,72,96)</a:t>
            </a:r>
            <a:endParaRPr sz="1200">
              <a:solidFill>
                <a:schemeClr val="lt2"/>
              </a:solidFill>
              <a:latin typeface="Roboto"/>
              <a:ea typeface="Roboto"/>
              <a:cs typeface="Roboto"/>
              <a:sym typeface="Roboto"/>
            </a:endParaRPr>
          </a:p>
        </p:txBody>
      </p:sp>
      <p:sp>
        <p:nvSpPr>
          <p:cNvPr id="520" name="Google Shape;520;p64"/>
          <p:cNvSpPr txBox="1"/>
          <p:nvPr/>
        </p:nvSpPr>
        <p:spPr>
          <a:xfrm>
            <a:off x="3769500"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pic>
        <p:nvPicPr>
          <p:cNvPr id="521" name="Google Shape;521;p64"/>
          <p:cNvPicPr preferRelativeResize="0"/>
          <p:nvPr/>
        </p:nvPicPr>
        <p:blipFill rotWithShape="1">
          <a:blip r:embed="rId3">
            <a:alphaModFix/>
          </a:blip>
          <a:srcRect b="129" l="0" r="0" t="129"/>
          <a:stretch/>
        </p:blipFill>
        <p:spPr>
          <a:xfrm>
            <a:off x="5091" y="2900450"/>
            <a:ext cx="2970159" cy="1777525"/>
          </a:xfrm>
          <a:prstGeom prst="rect">
            <a:avLst/>
          </a:prstGeom>
          <a:noFill/>
          <a:ln>
            <a:noFill/>
          </a:ln>
        </p:spPr>
      </p:pic>
      <p:pic>
        <p:nvPicPr>
          <p:cNvPr id="522" name="Google Shape;522;p64"/>
          <p:cNvPicPr preferRelativeResize="0"/>
          <p:nvPr/>
        </p:nvPicPr>
        <p:blipFill rotWithShape="1">
          <a:blip r:embed="rId4">
            <a:alphaModFix/>
          </a:blip>
          <a:srcRect b="129" l="0" r="0" t="129"/>
          <a:stretch/>
        </p:blipFill>
        <p:spPr>
          <a:xfrm>
            <a:off x="3089475" y="2900462"/>
            <a:ext cx="2970151" cy="1777522"/>
          </a:xfrm>
          <a:prstGeom prst="rect">
            <a:avLst/>
          </a:prstGeom>
          <a:noFill/>
          <a:ln>
            <a:noFill/>
          </a:ln>
        </p:spPr>
      </p:pic>
      <p:sp>
        <p:nvSpPr>
          <p:cNvPr id="523" name="Google Shape;523;p64"/>
          <p:cNvSpPr txBox="1"/>
          <p:nvPr/>
        </p:nvSpPr>
        <p:spPr>
          <a:xfrm>
            <a:off x="6998888" y="46779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HSV(337,72,96)</a:t>
            </a:r>
            <a:endParaRPr sz="1200">
              <a:solidFill>
                <a:schemeClr val="lt2"/>
              </a:solidFill>
              <a:latin typeface="Roboto"/>
              <a:ea typeface="Roboto"/>
              <a:cs typeface="Roboto"/>
              <a:sym typeface="Roboto"/>
            </a:endParaRPr>
          </a:p>
        </p:txBody>
      </p:sp>
      <p:pic>
        <p:nvPicPr>
          <p:cNvPr id="524" name="Google Shape;524;p64"/>
          <p:cNvPicPr preferRelativeResize="0"/>
          <p:nvPr/>
        </p:nvPicPr>
        <p:blipFill rotWithShape="1">
          <a:blip r:embed="rId5">
            <a:alphaModFix/>
          </a:blip>
          <a:srcRect b="129" l="0" r="0" t="129"/>
          <a:stretch/>
        </p:blipFill>
        <p:spPr>
          <a:xfrm>
            <a:off x="6173850" y="2900462"/>
            <a:ext cx="2970151" cy="177752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a triade</a:t>
            </a:r>
            <a:r>
              <a:rPr lang="it"/>
              <a:t>: esempio</a:t>
            </a:r>
            <a:endParaRPr/>
          </a:p>
        </p:txBody>
      </p:sp>
      <p:pic>
        <p:nvPicPr>
          <p:cNvPr id="530" name="Google Shape;530;p65"/>
          <p:cNvPicPr preferRelativeResize="0"/>
          <p:nvPr/>
        </p:nvPicPr>
        <p:blipFill rotWithShape="1">
          <a:blip r:embed="rId3">
            <a:alphaModFix/>
          </a:blip>
          <a:srcRect b="2507" l="0" r="0" t="2498"/>
          <a:stretch/>
        </p:blipFill>
        <p:spPr>
          <a:xfrm>
            <a:off x="5791725" y="2670975"/>
            <a:ext cx="1758983" cy="2404325"/>
          </a:xfrm>
          <a:prstGeom prst="rect">
            <a:avLst/>
          </a:prstGeom>
          <a:noFill/>
          <a:ln>
            <a:noFill/>
          </a:ln>
        </p:spPr>
      </p:pic>
      <p:sp>
        <p:nvSpPr>
          <p:cNvPr id="531" name="Google Shape;531;p65"/>
          <p:cNvSpPr txBox="1"/>
          <p:nvPr/>
        </p:nvSpPr>
        <p:spPr>
          <a:xfrm>
            <a:off x="1504563"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sp>
        <p:nvSpPr>
          <p:cNvPr id="532" name="Google Shape;532;p65"/>
          <p:cNvSpPr txBox="1"/>
          <p:nvPr/>
        </p:nvSpPr>
        <p:spPr>
          <a:xfrm>
            <a:off x="5648375" y="25183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2"/>
              </a:solidFill>
              <a:latin typeface="Roboto"/>
              <a:ea typeface="Roboto"/>
              <a:cs typeface="Roboto"/>
              <a:sym typeface="Roboto"/>
            </a:endParaRPr>
          </a:p>
        </p:txBody>
      </p:sp>
      <p:pic>
        <p:nvPicPr>
          <p:cNvPr id="533" name="Google Shape;533;p65"/>
          <p:cNvPicPr preferRelativeResize="0"/>
          <p:nvPr/>
        </p:nvPicPr>
        <p:blipFill rotWithShape="1">
          <a:blip r:embed="rId4">
            <a:alphaModFix/>
          </a:blip>
          <a:srcRect b="129" l="0" r="0" t="129"/>
          <a:stretch/>
        </p:blipFill>
        <p:spPr>
          <a:xfrm>
            <a:off x="2541" y="756237"/>
            <a:ext cx="2970159" cy="1777525"/>
          </a:xfrm>
          <a:prstGeom prst="rect">
            <a:avLst/>
          </a:prstGeom>
          <a:noFill/>
          <a:ln>
            <a:noFill/>
          </a:ln>
        </p:spPr>
      </p:pic>
      <p:pic>
        <p:nvPicPr>
          <p:cNvPr id="534" name="Google Shape;534;p65"/>
          <p:cNvPicPr preferRelativeResize="0"/>
          <p:nvPr/>
        </p:nvPicPr>
        <p:blipFill rotWithShape="1">
          <a:blip r:embed="rId5">
            <a:alphaModFix/>
          </a:blip>
          <a:srcRect b="129" l="0" r="0" t="129"/>
          <a:stretch/>
        </p:blipFill>
        <p:spPr>
          <a:xfrm>
            <a:off x="6171300" y="756250"/>
            <a:ext cx="2970151" cy="1777522"/>
          </a:xfrm>
          <a:prstGeom prst="rect">
            <a:avLst/>
          </a:prstGeom>
          <a:noFill/>
          <a:ln>
            <a:noFill/>
          </a:ln>
        </p:spPr>
      </p:pic>
      <p:pic>
        <p:nvPicPr>
          <p:cNvPr id="535" name="Google Shape;535;p65"/>
          <p:cNvPicPr preferRelativeResize="0"/>
          <p:nvPr/>
        </p:nvPicPr>
        <p:blipFill rotWithShape="1">
          <a:blip r:embed="rId6">
            <a:alphaModFix/>
          </a:blip>
          <a:srcRect b="129" l="0" r="0" t="129"/>
          <a:stretch/>
        </p:blipFill>
        <p:spPr>
          <a:xfrm>
            <a:off x="3086925" y="756250"/>
            <a:ext cx="2970151" cy="1777522"/>
          </a:xfrm>
          <a:prstGeom prst="rect">
            <a:avLst/>
          </a:prstGeom>
          <a:noFill/>
          <a:ln>
            <a:noFill/>
          </a:ln>
        </p:spPr>
      </p:pic>
      <p:sp>
        <p:nvSpPr>
          <p:cNvPr id="536" name="Google Shape;536;p65"/>
          <p:cNvSpPr txBox="1"/>
          <p:nvPr/>
        </p:nvSpPr>
        <p:spPr>
          <a:xfrm>
            <a:off x="435000" y="3029625"/>
            <a:ext cx="4137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I colori del pulsante “ordina subito” e del blocco “regalo per te” hanno una luminosità del 66% per donare più contrasto.</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a rettangolo</a:t>
            </a:r>
            <a:endParaRPr/>
          </a:p>
        </p:txBody>
      </p:sp>
      <p:sp>
        <p:nvSpPr>
          <p:cNvPr id="542" name="Google Shape;542;p66"/>
          <p:cNvSpPr txBox="1"/>
          <p:nvPr>
            <p:ph idx="4294967295" type="body"/>
          </p:nvPr>
        </p:nvSpPr>
        <p:spPr>
          <a:xfrm>
            <a:off x="98250" y="771025"/>
            <a:ext cx="8952600" cy="2205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Questo schema usa 4 colori, di cui 2 coppie sono complementari e 2 coppie sono analoghi. Suggerimenti:</a:t>
            </a:r>
            <a:endParaRPr sz="1400"/>
          </a:p>
          <a:p>
            <a:pPr indent="-317500" lvl="0" marL="457200" rtl="0" algn="l">
              <a:spcBef>
                <a:spcPts val="160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-30 o di +30 per ottenere un altro colore.</a:t>
            </a:r>
            <a:endParaRPr sz="1400"/>
          </a:p>
          <a:p>
            <a:pPr indent="-317500" lvl="0" marL="457200" rtl="0" algn="l">
              <a:spcBef>
                <a:spcPts val="0"/>
              </a:spcBef>
              <a:spcAft>
                <a:spcPts val="0"/>
              </a:spcAft>
              <a:buSzPts val="1400"/>
              <a:buChar char="●"/>
            </a:pPr>
            <a:r>
              <a:rPr lang="it" sz="1400"/>
              <a:t>Cambiare il primo valore di HSV (la tonalità) di -180 o di +180 di entrambi i colori scelti per ottenere i colori complementari.</a:t>
            </a:r>
            <a:endParaRPr sz="1400"/>
          </a:p>
          <a:p>
            <a:pPr indent="-317500" lvl="0" marL="457200" rtl="0" algn="l">
              <a:spcBef>
                <a:spcPts val="0"/>
              </a:spcBef>
              <a:spcAft>
                <a:spcPts val="0"/>
              </a:spcAft>
              <a:buSzPts val="1400"/>
              <a:buChar char="●"/>
            </a:pPr>
            <a:r>
              <a:rPr lang="it" sz="1400"/>
              <a:t>Si può anche cambiare l’ultimo valore di HSV (la luminosità)  per ottenere un contrasto migliore.</a:t>
            </a:r>
            <a:endParaRPr sz="1400"/>
          </a:p>
          <a:p>
            <a:pPr indent="0" lvl="0" marL="0" rtl="0" algn="l">
              <a:spcBef>
                <a:spcPts val="1600"/>
              </a:spcBef>
              <a:spcAft>
                <a:spcPts val="1600"/>
              </a:spcAft>
              <a:buNone/>
            </a:pPr>
            <a:r>
              <a:t/>
            </a:r>
            <a:endParaRPr sz="1400"/>
          </a:p>
        </p:txBody>
      </p:sp>
      <p:sp>
        <p:nvSpPr>
          <p:cNvPr id="543" name="Google Shape;543;p66"/>
          <p:cNvSpPr txBox="1"/>
          <p:nvPr/>
        </p:nvSpPr>
        <p:spPr>
          <a:xfrm>
            <a:off x="2635613" y="40750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C2 - </a:t>
            </a:r>
            <a:r>
              <a:rPr lang="it" sz="1200">
                <a:solidFill>
                  <a:schemeClr val="lt2"/>
                </a:solidFill>
                <a:latin typeface="Roboto"/>
                <a:ea typeface="Roboto"/>
                <a:cs typeface="Roboto"/>
                <a:sym typeface="Roboto"/>
              </a:rPr>
              <a:t>HSV(187,72,96)</a:t>
            </a:r>
            <a:endParaRPr sz="1200">
              <a:solidFill>
                <a:schemeClr val="lt2"/>
              </a:solidFill>
              <a:latin typeface="Roboto"/>
              <a:ea typeface="Roboto"/>
              <a:cs typeface="Roboto"/>
              <a:sym typeface="Roboto"/>
            </a:endParaRPr>
          </a:p>
        </p:txBody>
      </p:sp>
      <p:sp>
        <p:nvSpPr>
          <p:cNvPr id="544" name="Google Shape;544;p66"/>
          <p:cNvSpPr txBox="1"/>
          <p:nvPr/>
        </p:nvSpPr>
        <p:spPr>
          <a:xfrm>
            <a:off x="493900" y="407507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C1 - </a:t>
            </a: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sp>
        <p:nvSpPr>
          <p:cNvPr id="545" name="Google Shape;545;p66"/>
          <p:cNvSpPr txBox="1"/>
          <p:nvPr/>
        </p:nvSpPr>
        <p:spPr>
          <a:xfrm>
            <a:off x="4777300" y="41056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C3 - </a:t>
            </a:r>
            <a:r>
              <a:rPr lang="it" sz="1200">
                <a:solidFill>
                  <a:schemeClr val="lt2"/>
                </a:solidFill>
                <a:latin typeface="Roboto"/>
                <a:ea typeface="Roboto"/>
                <a:cs typeface="Roboto"/>
                <a:sym typeface="Roboto"/>
              </a:rPr>
              <a:t>HSV(37,72,96)</a:t>
            </a:r>
            <a:endParaRPr sz="1200">
              <a:solidFill>
                <a:schemeClr val="lt2"/>
              </a:solidFill>
              <a:latin typeface="Roboto"/>
              <a:ea typeface="Roboto"/>
              <a:cs typeface="Roboto"/>
              <a:sym typeface="Roboto"/>
            </a:endParaRPr>
          </a:p>
        </p:txBody>
      </p:sp>
      <p:pic>
        <p:nvPicPr>
          <p:cNvPr id="546" name="Google Shape;546;p66"/>
          <p:cNvPicPr preferRelativeResize="0"/>
          <p:nvPr/>
        </p:nvPicPr>
        <p:blipFill rotWithShape="1">
          <a:blip r:embed="rId3">
            <a:alphaModFix/>
          </a:blip>
          <a:srcRect b="129" l="0" r="0" t="129"/>
          <a:stretch/>
        </p:blipFill>
        <p:spPr>
          <a:xfrm>
            <a:off x="295612" y="2830229"/>
            <a:ext cx="2006675" cy="1200921"/>
          </a:xfrm>
          <a:prstGeom prst="rect">
            <a:avLst/>
          </a:prstGeom>
          <a:noFill/>
          <a:ln>
            <a:noFill/>
          </a:ln>
        </p:spPr>
      </p:pic>
      <p:pic>
        <p:nvPicPr>
          <p:cNvPr id="547" name="Google Shape;547;p66"/>
          <p:cNvPicPr preferRelativeResize="0"/>
          <p:nvPr/>
        </p:nvPicPr>
        <p:blipFill rotWithShape="1">
          <a:blip r:embed="rId4">
            <a:alphaModFix/>
          </a:blip>
          <a:srcRect b="0" l="149" r="159" t="0"/>
          <a:stretch/>
        </p:blipFill>
        <p:spPr>
          <a:xfrm>
            <a:off x="2437337" y="2830229"/>
            <a:ext cx="2006675" cy="1200921"/>
          </a:xfrm>
          <a:prstGeom prst="rect">
            <a:avLst/>
          </a:prstGeom>
          <a:noFill/>
          <a:ln>
            <a:noFill/>
          </a:ln>
        </p:spPr>
      </p:pic>
      <p:pic>
        <p:nvPicPr>
          <p:cNvPr id="548" name="Google Shape;548;p66"/>
          <p:cNvPicPr preferRelativeResize="0"/>
          <p:nvPr/>
        </p:nvPicPr>
        <p:blipFill rotWithShape="1">
          <a:blip r:embed="rId5">
            <a:alphaModFix/>
          </a:blip>
          <a:srcRect b="0" l="149" r="159" t="0"/>
          <a:stretch/>
        </p:blipFill>
        <p:spPr>
          <a:xfrm>
            <a:off x="4579062" y="2830229"/>
            <a:ext cx="2006675" cy="1200921"/>
          </a:xfrm>
          <a:prstGeom prst="rect">
            <a:avLst/>
          </a:prstGeom>
          <a:noFill/>
          <a:ln>
            <a:noFill/>
          </a:ln>
        </p:spPr>
      </p:pic>
      <p:pic>
        <p:nvPicPr>
          <p:cNvPr id="549" name="Google Shape;549;p66"/>
          <p:cNvPicPr preferRelativeResize="0"/>
          <p:nvPr/>
        </p:nvPicPr>
        <p:blipFill rotWithShape="1">
          <a:blip r:embed="rId6">
            <a:alphaModFix/>
          </a:blip>
          <a:srcRect b="0" l="149" r="159" t="0"/>
          <a:stretch/>
        </p:blipFill>
        <p:spPr>
          <a:xfrm>
            <a:off x="6720800" y="2830229"/>
            <a:ext cx="2006675" cy="1200921"/>
          </a:xfrm>
          <a:prstGeom prst="rect">
            <a:avLst/>
          </a:prstGeom>
          <a:noFill/>
          <a:ln>
            <a:noFill/>
          </a:ln>
        </p:spPr>
      </p:pic>
      <p:sp>
        <p:nvSpPr>
          <p:cNvPr id="550" name="Google Shape;550;p66"/>
          <p:cNvSpPr txBox="1"/>
          <p:nvPr/>
        </p:nvSpPr>
        <p:spPr>
          <a:xfrm>
            <a:off x="6919000" y="4105625"/>
            <a:ext cx="16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C4 - </a:t>
            </a:r>
            <a:r>
              <a:rPr lang="it" sz="1200">
                <a:solidFill>
                  <a:schemeClr val="lt2"/>
                </a:solidFill>
                <a:latin typeface="Roboto"/>
                <a:ea typeface="Roboto"/>
                <a:cs typeface="Roboto"/>
                <a:sym typeface="Roboto"/>
              </a:rPr>
              <a:t>HSV(7,72,96)</a:t>
            </a:r>
            <a:endParaRPr sz="1200">
              <a:solidFill>
                <a:schemeClr val="lt2"/>
              </a:solidFill>
              <a:latin typeface="Roboto"/>
              <a:ea typeface="Roboto"/>
              <a:cs typeface="Roboto"/>
              <a:sym typeface="Roboto"/>
            </a:endParaRPr>
          </a:p>
        </p:txBody>
      </p:sp>
      <p:sp>
        <p:nvSpPr>
          <p:cNvPr id="551" name="Google Shape;551;p66"/>
          <p:cNvSpPr txBox="1"/>
          <p:nvPr>
            <p:ph idx="4294967295" type="body"/>
          </p:nvPr>
        </p:nvSpPr>
        <p:spPr>
          <a:xfrm>
            <a:off x="35250" y="4419675"/>
            <a:ext cx="8952600" cy="6927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400"/>
              <a:t>C1 e C2; C3 e C4 sono analoghi.</a:t>
            </a:r>
            <a:endParaRPr sz="1400"/>
          </a:p>
          <a:p>
            <a:pPr indent="-317500" lvl="0" marL="457200" rtl="0" algn="l">
              <a:spcBef>
                <a:spcPts val="0"/>
              </a:spcBef>
              <a:spcAft>
                <a:spcPts val="0"/>
              </a:spcAft>
              <a:buSzPts val="1400"/>
              <a:buChar char="●"/>
            </a:pPr>
            <a:r>
              <a:rPr lang="it" sz="1400"/>
              <a:t>C1 e C3; C2 e C4 sono complementari.</a:t>
            </a:r>
            <a:endParaRPr sz="1400"/>
          </a:p>
          <a:p>
            <a:pPr indent="0" lvl="0" marL="0" rtl="0" algn="l">
              <a:spcBef>
                <a:spcPts val="1600"/>
              </a:spcBef>
              <a:spcAft>
                <a:spcPts val="1600"/>
              </a:spcAft>
              <a:buNone/>
            </a:pPr>
            <a:r>
              <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Schema a rettangolo: esempio</a:t>
            </a:r>
            <a:endParaRPr/>
          </a:p>
        </p:txBody>
      </p:sp>
      <p:pic>
        <p:nvPicPr>
          <p:cNvPr id="557" name="Google Shape;557;p67"/>
          <p:cNvPicPr preferRelativeResize="0"/>
          <p:nvPr/>
        </p:nvPicPr>
        <p:blipFill rotWithShape="1">
          <a:blip r:embed="rId3">
            <a:alphaModFix/>
          </a:blip>
          <a:srcRect b="787" l="0" r="0" t="787"/>
          <a:stretch/>
        </p:blipFill>
        <p:spPr>
          <a:xfrm>
            <a:off x="3692513" y="2411525"/>
            <a:ext cx="1758984" cy="2404326"/>
          </a:xfrm>
          <a:prstGeom prst="rect">
            <a:avLst/>
          </a:prstGeom>
          <a:noFill/>
          <a:ln>
            <a:noFill/>
          </a:ln>
        </p:spPr>
      </p:pic>
      <p:pic>
        <p:nvPicPr>
          <p:cNvPr id="558" name="Google Shape;558;p67"/>
          <p:cNvPicPr preferRelativeResize="0"/>
          <p:nvPr/>
        </p:nvPicPr>
        <p:blipFill rotWithShape="1">
          <a:blip r:embed="rId4">
            <a:alphaModFix/>
          </a:blip>
          <a:srcRect b="129" l="0" r="0" t="129"/>
          <a:stretch/>
        </p:blipFill>
        <p:spPr>
          <a:xfrm>
            <a:off x="295625" y="876604"/>
            <a:ext cx="2006675" cy="1200921"/>
          </a:xfrm>
          <a:prstGeom prst="rect">
            <a:avLst/>
          </a:prstGeom>
          <a:noFill/>
          <a:ln>
            <a:noFill/>
          </a:ln>
        </p:spPr>
      </p:pic>
      <p:pic>
        <p:nvPicPr>
          <p:cNvPr id="559" name="Google Shape;559;p67"/>
          <p:cNvPicPr preferRelativeResize="0"/>
          <p:nvPr/>
        </p:nvPicPr>
        <p:blipFill rotWithShape="1">
          <a:blip r:embed="rId5">
            <a:alphaModFix/>
          </a:blip>
          <a:srcRect b="0" l="149" r="159" t="0"/>
          <a:stretch/>
        </p:blipFill>
        <p:spPr>
          <a:xfrm>
            <a:off x="2437350" y="876604"/>
            <a:ext cx="2006675" cy="1200921"/>
          </a:xfrm>
          <a:prstGeom prst="rect">
            <a:avLst/>
          </a:prstGeom>
          <a:noFill/>
          <a:ln>
            <a:noFill/>
          </a:ln>
        </p:spPr>
      </p:pic>
      <p:pic>
        <p:nvPicPr>
          <p:cNvPr id="560" name="Google Shape;560;p67"/>
          <p:cNvPicPr preferRelativeResize="0"/>
          <p:nvPr/>
        </p:nvPicPr>
        <p:blipFill rotWithShape="1">
          <a:blip r:embed="rId6">
            <a:alphaModFix/>
          </a:blip>
          <a:srcRect b="0" l="149" r="159" t="0"/>
          <a:stretch/>
        </p:blipFill>
        <p:spPr>
          <a:xfrm>
            <a:off x="4579075" y="876604"/>
            <a:ext cx="2006675" cy="1200921"/>
          </a:xfrm>
          <a:prstGeom prst="rect">
            <a:avLst/>
          </a:prstGeom>
          <a:noFill/>
          <a:ln>
            <a:noFill/>
          </a:ln>
        </p:spPr>
      </p:pic>
      <p:pic>
        <p:nvPicPr>
          <p:cNvPr id="561" name="Google Shape;561;p67"/>
          <p:cNvPicPr preferRelativeResize="0"/>
          <p:nvPr/>
        </p:nvPicPr>
        <p:blipFill rotWithShape="1">
          <a:blip r:embed="rId7">
            <a:alphaModFix/>
          </a:blip>
          <a:srcRect b="0" l="149" r="159" t="0"/>
          <a:stretch/>
        </p:blipFill>
        <p:spPr>
          <a:xfrm>
            <a:off x="6720812" y="876604"/>
            <a:ext cx="2006675" cy="120092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Gradienti</a:t>
            </a:r>
            <a:endParaRPr/>
          </a:p>
        </p:txBody>
      </p:sp>
      <p:sp>
        <p:nvSpPr>
          <p:cNvPr id="567" name="Google Shape;567;p68"/>
          <p:cNvSpPr txBox="1"/>
          <p:nvPr>
            <p:ph idx="4294967295" type="body"/>
          </p:nvPr>
        </p:nvSpPr>
        <p:spPr>
          <a:xfrm>
            <a:off x="98250" y="771025"/>
            <a:ext cx="8952600" cy="180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I gradienti sono molto utili nelle schermate grandi per aiutare gli utenti a focalizzarsi su una specifica azione. Suggerimenti:</a:t>
            </a:r>
            <a:endParaRPr sz="1400"/>
          </a:p>
          <a:p>
            <a:pPr indent="-317500" lvl="0" marL="457200" rtl="0" algn="l">
              <a:spcBef>
                <a:spcPts val="0"/>
              </a:spcBef>
              <a:spcAft>
                <a:spcPts val="0"/>
              </a:spcAft>
              <a:buSzPts val="1400"/>
              <a:buChar char="●"/>
            </a:pPr>
            <a:r>
              <a:rPr lang="it" sz="1400"/>
              <a:t>Cercare “colour picker” su google.</a:t>
            </a:r>
            <a:endParaRPr sz="1400"/>
          </a:p>
          <a:p>
            <a:pPr indent="-317500" lvl="0" marL="457200" rtl="0" algn="l">
              <a:spcBef>
                <a:spcPts val="0"/>
              </a:spcBef>
              <a:spcAft>
                <a:spcPts val="0"/>
              </a:spcAft>
              <a:buSzPts val="1400"/>
              <a:buChar char="●"/>
            </a:pPr>
            <a:r>
              <a:rPr lang="it" sz="1400"/>
              <a:t>Selezionare il colore che si desidera.</a:t>
            </a:r>
            <a:endParaRPr sz="1400"/>
          </a:p>
          <a:p>
            <a:pPr indent="-317500" lvl="0" marL="457200" rtl="0" algn="l">
              <a:spcBef>
                <a:spcPts val="0"/>
              </a:spcBef>
              <a:spcAft>
                <a:spcPts val="0"/>
              </a:spcAft>
              <a:buSzPts val="1400"/>
              <a:buChar char="●"/>
            </a:pPr>
            <a:r>
              <a:rPr lang="it" sz="1400"/>
              <a:t>Cambiare il primo valore di HSV (la tonalità) di -X o di +X, dove X può essere un numero tra 20 e 40.</a:t>
            </a:r>
            <a:endParaRPr sz="1400"/>
          </a:p>
          <a:p>
            <a:pPr indent="-317500" lvl="0" marL="457200" rtl="0" algn="l">
              <a:spcBef>
                <a:spcPts val="0"/>
              </a:spcBef>
              <a:spcAft>
                <a:spcPts val="0"/>
              </a:spcAft>
              <a:buSzPts val="1400"/>
              <a:buChar char="●"/>
            </a:pPr>
            <a:r>
              <a:rPr lang="it" sz="1400"/>
              <a:t>Cambiare l’ultimo valore di HSV (la tonalità) di -Y o di +Y, dove Y può essere un numero tra 5 e 15.</a:t>
            </a:r>
            <a:endParaRPr sz="1400"/>
          </a:p>
          <a:p>
            <a:pPr indent="-317500" lvl="0" marL="457200" rtl="0" algn="l">
              <a:spcBef>
                <a:spcPts val="0"/>
              </a:spcBef>
              <a:spcAft>
                <a:spcPts val="0"/>
              </a:spcAft>
              <a:buSzPts val="1400"/>
              <a:buChar char="●"/>
            </a:pPr>
            <a:r>
              <a:rPr lang="it" sz="1400"/>
              <a:t>Scegliere lo stile del gradiente (orizzontale, verticale, obliquo, circolare, ecc.)</a:t>
            </a:r>
            <a:endParaRPr sz="1400"/>
          </a:p>
        </p:txBody>
      </p:sp>
      <p:sp>
        <p:nvSpPr>
          <p:cNvPr id="568" name="Google Shape;568;p68"/>
          <p:cNvSpPr txBox="1"/>
          <p:nvPr/>
        </p:nvSpPr>
        <p:spPr>
          <a:xfrm>
            <a:off x="5037475" y="4838825"/>
            <a:ext cx="28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HSV(247,72,91)</a:t>
            </a:r>
            <a:endParaRPr sz="1200">
              <a:solidFill>
                <a:schemeClr val="lt2"/>
              </a:solidFill>
              <a:latin typeface="Roboto"/>
              <a:ea typeface="Roboto"/>
              <a:cs typeface="Roboto"/>
              <a:sym typeface="Roboto"/>
            </a:endParaRPr>
          </a:p>
        </p:txBody>
      </p:sp>
      <p:pic>
        <p:nvPicPr>
          <p:cNvPr id="569" name="Google Shape;569;p68"/>
          <p:cNvPicPr preferRelativeResize="0"/>
          <p:nvPr/>
        </p:nvPicPr>
        <p:blipFill>
          <a:blip r:embed="rId3">
            <a:alphaModFix/>
          </a:blip>
          <a:stretch>
            <a:fillRect/>
          </a:stretch>
        </p:blipFill>
        <p:spPr>
          <a:xfrm>
            <a:off x="4518425" y="2571750"/>
            <a:ext cx="3877892" cy="2267075"/>
          </a:xfrm>
          <a:prstGeom prst="rect">
            <a:avLst/>
          </a:prstGeom>
          <a:noFill/>
          <a:ln>
            <a:noFill/>
          </a:ln>
        </p:spPr>
      </p:pic>
      <p:sp>
        <p:nvSpPr>
          <p:cNvPr id="570" name="Google Shape;570;p68"/>
          <p:cNvSpPr txBox="1"/>
          <p:nvPr/>
        </p:nvSpPr>
        <p:spPr>
          <a:xfrm>
            <a:off x="893450" y="4838825"/>
            <a:ext cx="28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chemeClr val="lt2"/>
                </a:solidFill>
                <a:latin typeface="Roboto"/>
                <a:ea typeface="Roboto"/>
                <a:cs typeface="Roboto"/>
                <a:sym typeface="Roboto"/>
              </a:rPr>
              <a:t>HSV(217,72,96)</a:t>
            </a:r>
            <a:endParaRPr sz="1200">
              <a:solidFill>
                <a:schemeClr val="lt2"/>
              </a:solidFill>
              <a:latin typeface="Roboto"/>
              <a:ea typeface="Roboto"/>
              <a:cs typeface="Roboto"/>
              <a:sym typeface="Roboto"/>
            </a:endParaRPr>
          </a:p>
        </p:txBody>
      </p:sp>
      <p:pic>
        <p:nvPicPr>
          <p:cNvPr id="571" name="Google Shape;571;p68"/>
          <p:cNvPicPr preferRelativeResize="0"/>
          <p:nvPr/>
        </p:nvPicPr>
        <p:blipFill rotWithShape="1">
          <a:blip r:embed="rId4">
            <a:alphaModFix/>
          </a:blip>
          <a:srcRect b="0" l="0" r="0" t="0"/>
          <a:stretch/>
        </p:blipFill>
        <p:spPr>
          <a:xfrm>
            <a:off x="374400" y="2571750"/>
            <a:ext cx="3877892" cy="2267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Gradienti: esempio</a:t>
            </a:r>
            <a:endParaRPr/>
          </a:p>
        </p:txBody>
      </p:sp>
      <p:pic>
        <p:nvPicPr>
          <p:cNvPr id="577" name="Google Shape;577;p69"/>
          <p:cNvPicPr preferRelativeResize="0"/>
          <p:nvPr/>
        </p:nvPicPr>
        <p:blipFill>
          <a:blip r:embed="rId3">
            <a:alphaModFix/>
          </a:blip>
          <a:stretch>
            <a:fillRect/>
          </a:stretch>
        </p:blipFill>
        <p:spPr>
          <a:xfrm>
            <a:off x="358938" y="847750"/>
            <a:ext cx="8426134" cy="4219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0"/>
          <p:cNvSpPr txBox="1"/>
          <p:nvPr>
            <p:ph idx="1" type="body"/>
          </p:nvPr>
        </p:nvSpPr>
        <p:spPr>
          <a:xfrm>
            <a:off x="276600" y="1862300"/>
            <a:ext cx="8728200" cy="3281100"/>
          </a:xfrm>
          <a:prstGeom prst="rect">
            <a:avLst/>
          </a:prstGeom>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it" sz="1200">
                <a:solidFill>
                  <a:schemeClr val="accent3"/>
                </a:solidFill>
              </a:rPr>
              <a:t>Typeface</a:t>
            </a:r>
            <a:r>
              <a:rPr lang="it" sz="1200"/>
              <a:t>: un tipo particolare di design del carattere, es. </a:t>
            </a:r>
            <a:r>
              <a:rPr lang="it" sz="1200">
                <a:latin typeface="Arial"/>
                <a:ea typeface="Arial"/>
                <a:cs typeface="Arial"/>
                <a:sym typeface="Arial"/>
              </a:rPr>
              <a:t>Arial</a:t>
            </a:r>
            <a:r>
              <a:rPr lang="it" sz="1200"/>
              <a:t> o </a:t>
            </a:r>
            <a:r>
              <a:rPr lang="it" sz="1200">
                <a:latin typeface="Times New Roman"/>
                <a:ea typeface="Times New Roman"/>
                <a:cs typeface="Times New Roman"/>
                <a:sym typeface="Times New Roman"/>
              </a:rPr>
              <a:t>Times New Roman</a:t>
            </a:r>
            <a:r>
              <a:rPr lang="it" sz="1200"/>
              <a:t>.</a:t>
            </a:r>
            <a:endParaRPr sz="1200"/>
          </a:p>
          <a:p>
            <a:pPr indent="-304800" lvl="0" marL="457200" rtl="0" algn="l">
              <a:lnSpc>
                <a:spcPct val="115000"/>
              </a:lnSpc>
              <a:spcBef>
                <a:spcPts val="0"/>
              </a:spcBef>
              <a:spcAft>
                <a:spcPts val="0"/>
              </a:spcAft>
              <a:buSzPts val="1200"/>
              <a:buChar char="●"/>
            </a:pPr>
            <a:r>
              <a:rPr lang="it" sz="1200">
                <a:solidFill>
                  <a:schemeClr val="accent3"/>
                </a:solidFill>
              </a:rPr>
              <a:t>Font</a:t>
            </a:r>
            <a:r>
              <a:rPr lang="it" sz="1200"/>
              <a:t>: una particolare dimensione e stile di una typeface, es. </a:t>
            </a:r>
            <a:r>
              <a:rPr i="1" lang="it" sz="1200">
                <a:latin typeface="Arial"/>
                <a:ea typeface="Arial"/>
                <a:cs typeface="Arial"/>
                <a:sym typeface="Arial"/>
              </a:rPr>
              <a:t>Arial corsivo 12pt</a:t>
            </a:r>
            <a:r>
              <a:rPr lang="it" sz="1200"/>
              <a:t>. Spesso la parola font è erroneamente utilizzata come sinonimo di typeface.</a:t>
            </a:r>
            <a:endParaRPr sz="1200"/>
          </a:p>
          <a:p>
            <a:pPr indent="-304800" lvl="0" marL="457200" rtl="0" algn="l">
              <a:lnSpc>
                <a:spcPct val="115000"/>
              </a:lnSpc>
              <a:spcBef>
                <a:spcPts val="0"/>
              </a:spcBef>
              <a:spcAft>
                <a:spcPts val="0"/>
              </a:spcAft>
              <a:buSzPts val="1200"/>
              <a:buChar char="●"/>
            </a:pPr>
            <a:r>
              <a:rPr lang="it" sz="1200">
                <a:solidFill>
                  <a:schemeClr val="accent3"/>
                </a:solidFill>
              </a:rPr>
              <a:t>Serif </a:t>
            </a:r>
            <a:r>
              <a:rPr lang="it" sz="1200"/>
              <a:t>versus </a:t>
            </a:r>
            <a:r>
              <a:rPr lang="it" sz="1200">
                <a:solidFill>
                  <a:schemeClr val="accent3"/>
                </a:solidFill>
              </a:rPr>
              <a:t>Sans Serif</a:t>
            </a:r>
            <a:r>
              <a:rPr lang="it" sz="1200"/>
              <a:t>:  </a:t>
            </a:r>
            <a:endParaRPr sz="1200"/>
          </a:p>
          <a:p>
            <a:pPr indent="-304800" lvl="1" marL="914400" rtl="0" algn="l">
              <a:lnSpc>
                <a:spcPct val="115000"/>
              </a:lnSpc>
              <a:spcBef>
                <a:spcPts val="0"/>
              </a:spcBef>
              <a:spcAft>
                <a:spcPts val="0"/>
              </a:spcAft>
              <a:buSzPts val="1200"/>
              <a:buChar char="○"/>
            </a:pPr>
            <a:r>
              <a:rPr lang="it" sz="1200"/>
              <a:t>i typeface di tipo Serif hanno linee e curve alla fine delle lettere. Sono quelli storicamente più utilizzati e in generale danno una sensazione di eleganza, confidenza e serietà. Sono in genere utilizzati per i testi lunghi e per la stampa. Un esempio è </a:t>
            </a:r>
            <a:r>
              <a:rPr lang="it" sz="1200">
                <a:latin typeface="Times New Roman"/>
                <a:ea typeface="Times New Roman"/>
                <a:cs typeface="Times New Roman"/>
                <a:sym typeface="Times New Roman"/>
              </a:rPr>
              <a:t>Times New Roman.</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Char char="○"/>
            </a:pPr>
            <a:r>
              <a:rPr lang="it" sz="1200"/>
              <a:t>i typeface di tipo Sans Serif trasmettono un senso di modernità e di informalità. Un esempio è </a:t>
            </a:r>
            <a:r>
              <a:rPr lang="it" sz="1200">
                <a:latin typeface="Arial"/>
                <a:ea typeface="Arial"/>
                <a:cs typeface="Arial"/>
                <a:sym typeface="Arial"/>
              </a:rPr>
              <a:t>Arial</a:t>
            </a:r>
            <a:r>
              <a:rPr lang="it" sz="1200"/>
              <a:t>. Secondo alcuni studi, Arial è un carattere che viene letto bene da persone con dislessia.</a:t>
            </a:r>
            <a:endParaRPr sz="1200"/>
          </a:p>
          <a:p>
            <a:pPr indent="-304800" lvl="0" marL="457200" rtl="0" algn="l">
              <a:lnSpc>
                <a:spcPct val="115000"/>
              </a:lnSpc>
              <a:spcBef>
                <a:spcPts val="0"/>
              </a:spcBef>
              <a:spcAft>
                <a:spcPts val="0"/>
              </a:spcAft>
              <a:buSzPts val="1200"/>
              <a:buChar char="●"/>
            </a:pPr>
            <a:r>
              <a:rPr lang="it" sz="1200">
                <a:solidFill>
                  <a:schemeClr val="accent3"/>
                </a:solidFill>
              </a:rPr>
              <a:t>Monospace</a:t>
            </a:r>
            <a:r>
              <a:rPr lang="it" sz="1200"/>
              <a:t>: lettere che occupano lo stesso spazio indipendentemente dal larghezza del carattere.</a:t>
            </a:r>
            <a:endParaRPr sz="1200"/>
          </a:p>
          <a:p>
            <a:pPr indent="-304800" lvl="1" marL="914400" rtl="0" algn="l">
              <a:lnSpc>
                <a:spcPct val="115000"/>
              </a:lnSpc>
              <a:spcBef>
                <a:spcPts val="0"/>
              </a:spcBef>
              <a:spcAft>
                <a:spcPts val="0"/>
              </a:spcAft>
              <a:buSzPts val="1200"/>
              <a:buChar char="○"/>
            </a:pPr>
            <a:r>
              <a:rPr lang="it" sz="1200"/>
              <a:t>999999 (monospace) - </a:t>
            </a:r>
            <a:r>
              <a:rPr lang="it" sz="1200">
                <a:latin typeface="Arial"/>
                <a:ea typeface="Arial"/>
                <a:cs typeface="Arial"/>
                <a:sym typeface="Arial"/>
              </a:rPr>
              <a:t>999999</a:t>
            </a:r>
            <a:r>
              <a:rPr lang="it" sz="1200"/>
              <a:t> (non monospace)</a:t>
            </a:r>
            <a:endParaRPr sz="1200"/>
          </a:p>
          <a:p>
            <a:pPr indent="-304800" lvl="1" marL="914400" rtl="0" algn="l">
              <a:lnSpc>
                <a:spcPct val="115000"/>
              </a:lnSpc>
              <a:spcBef>
                <a:spcPts val="0"/>
              </a:spcBef>
              <a:spcAft>
                <a:spcPts val="0"/>
              </a:spcAft>
              <a:buSzPts val="1200"/>
              <a:buChar char="○"/>
            </a:pPr>
            <a:r>
              <a:rPr lang="it" sz="1200"/>
              <a:t>111111 (monospace) - </a:t>
            </a:r>
            <a:r>
              <a:rPr lang="it" sz="1200">
                <a:latin typeface="Arial"/>
                <a:ea typeface="Arial"/>
                <a:cs typeface="Arial"/>
                <a:sym typeface="Arial"/>
              </a:rPr>
              <a:t>111111 (non monospace)</a:t>
            </a:r>
            <a:endParaRPr sz="1200">
              <a:latin typeface="Arial"/>
              <a:ea typeface="Arial"/>
              <a:cs typeface="Arial"/>
              <a:sym typeface="Arial"/>
            </a:endParaRPr>
          </a:p>
          <a:p>
            <a:pPr indent="-304800" lvl="0" marL="457200" rtl="0" algn="l">
              <a:lnSpc>
                <a:spcPct val="115000"/>
              </a:lnSpc>
              <a:spcBef>
                <a:spcPts val="0"/>
              </a:spcBef>
              <a:spcAft>
                <a:spcPts val="0"/>
              </a:spcAft>
              <a:buSzPts val="1200"/>
              <a:buChar char="●"/>
            </a:pPr>
            <a:r>
              <a:rPr lang="it" sz="1200">
                <a:solidFill>
                  <a:schemeClr val="accent3"/>
                </a:solidFill>
              </a:rPr>
              <a:t>Dimensione</a:t>
            </a:r>
            <a:r>
              <a:rPr lang="it" sz="1200"/>
              <a:t>: In genere si utilizzano 12 pt per i testi, sotto i 10 pt la leggibilità si riduce. È buona norma fornire una dimensione standard (es. 12 pt) e permettere all’utente di configurarla.</a:t>
            </a:r>
            <a:endParaRPr sz="1200"/>
          </a:p>
        </p:txBody>
      </p:sp>
      <p:sp>
        <p:nvSpPr>
          <p:cNvPr id="583" name="Google Shape;583;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Tipografia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Effect filter="fade" transition="in">
                                      <p:cBhvr>
                                        <p:cTn dur="1000"/>
                                        <p:tgtEl>
                                          <p:spTgt spid="5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Effect filter="fade" transition="in">
                                      <p:cBhvr>
                                        <p:cTn dur="1000"/>
                                        <p:tgtEl>
                                          <p:spTgt spid="5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animEffect filter="fade" transition="in">
                                      <p:cBhvr>
                                        <p:cTn dur="1000"/>
                                        <p:tgtEl>
                                          <p:spTgt spid="5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animEffect filter="fade" transition="in">
                                      <p:cBhvr>
                                        <p:cTn dur="1000"/>
                                        <p:tgtEl>
                                          <p:spTgt spid="5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animEffect filter="fade" transition="in">
                                      <p:cBhvr>
                                        <p:cTn dur="1000"/>
                                        <p:tgtEl>
                                          <p:spTgt spid="5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5" st="5"/>
                                            </p:txEl>
                                          </p:spTgt>
                                        </p:tgtEl>
                                        <p:attrNameLst>
                                          <p:attrName>style.visibility</p:attrName>
                                        </p:attrNameLst>
                                      </p:cBhvr>
                                      <p:to>
                                        <p:strVal val="visible"/>
                                      </p:to>
                                    </p:set>
                                    <p:animEffect filter="fade" transition="in">
                                      <p:cBhvr>
                                        <p:cTn dur="1000"/>
                                        <p:tgtEl>
                                          <p:spTgt spid="5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6" st="6"/>
                                            </p:txEl>
                                          </p:spTgt>
                                        </p:tgtEl>
                                        <p:attrNameLst>
                                          <p:attrName>style.visibility</p:attrName>
                                        </p:attrNameLst>
                                      </p:cBhvr>
                                      <p:to>
                                        <p:strVal val="visible"/>
                                      </p:to>
                                    </p:set>
                                    <p:animEffect filter="fade" transition="in">
                                      <p:cBhvr>
                                        <p:cTn dur="1000"/>
                                        <p:tgtEl>
                                          <p:spTgt spid="5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7" st="7"/>
                                            </p:txEl>
                                          </p:spTgt>
                                        </p:tgtEl>
                                        <p:attrNameLst>
                                          <p:attrName>style.visibility</p:attrName>
                                        </p:attrNameLst>
                                      </p:cBhvr>
                                      <p:to>
                                        <p:strVal val="visible"/>
                                      </p:to>
                                    </p:set>
                                    <p:animEffect filter="fade" transition="in">
                                      <p:cBhvr>
                                        <p:cTn dur="1000"/>
                                        <p:tgtEl>
                                          <p:spTgt spid="5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8" st="8"/>
                                            </p:txEl>
                                          </p:spTgt>
                                        </p:tgtEl>
                                        <p:attrNameLst>
                                          <p:attrName>style.visibility</p:attrName>
                                        </p:attrNameLst>
                                      </p:cBhvr>
                                      <p:to>
                                        <p:strVal val="visible"/>
                                      </p:to>
                                    </p:set>
                                    <p:animEffect filter="fade" transition="in">
                                      <p:cBhvr>
                                        <p:cTn dur="1000"/>
                                        <p:tgtEl>
                                          <p:spTgt spid="58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1"/>
          <p:cNvSpPr txBox="1"/>
          <p:nvPr>
            <p:ph idx="1" type="body"/>
          </p:nvPr>
        </p:nvSpPr>
        <p:spPr>
          <a:xfrm>
            <a:off x="276600" y="1862300"/>
            <a:ext cx="8728200" cy="32811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it" sz="1200"/>
              <a:t>Si possono anche combinare typeface diversi (es. per il titolo e per il testo), ma è preferibile che non siano simili tra loro.</a:t>
            </a:r>
            <a:endParaRPr sz="1200"/>
          </a:p>
          <a:p>
            <a:pPr indent="-304800" lvl="0" marL="457200" rtl="0" algn="l">
              <a:spcBef>
                <a:spcPts val="0"/>
              </a:spcBef>
              <a:spcAft>
                <a:spcPts val="0"/>
              </a:spcAft>
              <a:buSzPts val="1200"/>
              <a:buChar char="●"/>
            </a:pPr>
            <a:r>
              <a:rPr lang="it" sz="1200">
                <a:solidFill>
                  <a:schemeClr val="accent3"/>
                </a:solidFill>
              </a:rPr>
              <a:t>Allineamento del testo</a:t>
            </a:r>
            <a:r>
              <a:rPr lang="it" sz="1200"/>
              <a:t>: spesso si utilizza il testo allineato a sinistra. Si possono utilizzare i testi centrati per attirare l’attenzione ma sono difficili da leggere. I testi allineati a destra o giustificati si utilizzano poco nelle interfacce grafiche.</a:t>
            </a:r>
            <a:endParaRPr sz="1200"/>
          </a:p>
          <a:p>
            <a:pPr indent="-304800" lvl="0" marL="457200" rtl="0" algn="l">
              <a:spcBef>
                <a:spcPts val="0"/>
              </a:spcBef>
              <a:spcAft>
                <a:spcPts val="0"/>
              </a:spcAft>
              <a:buSzPts val="1200"/>
              <a:buChar char="●"/>
            </a:pPr>
            <a:r>
              <a:rPr lang="it" sz="1200"/>
              <a:t>Attenzione a numeri e lettere: </a:t>
            </a:r>
            <a:r>
              <a:rPr i="1" lang="it" sz="1200"/>
              <a:t>uno</a:t>
            </a:r>
            <a:r>
              <a:rPr lang="it" sz="1200"/>
              <a:t> e </a:t>
            </a:r>
            <a:r>
              <a:rPr i="1" lang="it" sz="1200"/>
              <a:t>elle</a:t>
            </a:r>
            <a:r>
              <a:rPr lang="it" sz="1200"/>
              <a:t> in alcuni typeface sono simili, così come </a:t>
            </a:r>
            <a:r>
              <a:rPr i="1" lang="it" sz="1200"/>
              <a:t>zero</a:t>
            </a:r>
            <a:r>
              <a:rPr lang="it" sz="1200"/>
              <a:t> e </a:t>
            </a:r>
            <a:r>
              <a:rPr i="1" lang="it" sz="1200"/>
              <a:t>o</a:t>
            </a:r>
            <a:r>
              <a:rPr lang="it" sz="1200"/>
              <a:t>. </a:t>
            </a:r>
            <a:endParaRPr sz="1200"/>
          </a:p>
          <a:p>
            <a:pPr indent="-304800" lvl="1" marL="914400" rtl="0" algn="l">
              <a:spcBef>
                <a:spcPts val="0"/>
              </a:spcBef>
              <a:spcAft>
                <a:spcPts val="0"/>
              </a:spcAft>
              <a:buSzPts val="1200"/>
              <a:buChar char="○"/>
            </a:pPr>
            <a:r>
              <a:rPr lang="it" sz="1200">
                <a:latin typeface="Times New Roman"/>
                <a:ea typeface="Times New Roman"/>
                <a:cs typeface="Times New Roman"/>
                <a:sym typeface="Times New Roman"/>
              </a:rPr>
              <a:t>1</a:t>
            </a:r>
            <a:r>
              <a:rPr lang="it" sz="1200"/>
              <a:t>, </a:t>
            </a:r>
            <a:r>
              <a:rPr lang="it" sz="1200">
                <a:latin typeface="Times New Roman"/>
                <a:ea typeface="Times New Roman"/>
                <a:cs typeface="Times New Roman"/>
                <a:sym typeface="Times New Roman"/>
              </a:rPr>
              <a:t>l (Times New Roman)</a:t>
            </a:r>
            <a:r>
              <a:rPr lang="it" sz="1200"/>
              <a:t> - </a:t>
            </a:r>
            <a:r>
              <a:rPr lang="it" sz="1200">
                <a:latin typeface="Arial"/>
                <a:ea typeface="Arial"/>
                <a:cs typeface="Arial"/>
                <a:sym typeface="Arial"/>
              </a:rPr>
              <a:t>1, l (Arial)</a:t>
            </a:r>
            <a:r>
              <a:rPr lang="it" sz="1200"/>
              <a:t> - </a:t>
            </a:r>
            <a:r>
              <a:rPr lang="it" sz="1200">
                <a:latin typeface="Courier New"/>
                <a:ea typeface="Courier New"/>
                <a:cs typeface="Courier New"/>
                <a:sym typeface="Courier New"/>
              </a:rPr>
              <a:t>1</a:t>
            </a:r>
            <a:r>
              <a:rPr lang="it" sz="1200"/>
              <a:t>, </a:t>
            </a:r>
            <a:r>
              <a:rPr lang="it" sz="1200">
                <a:latin typeface="Courier New"/>
                <a:ea typeface="Courier New"/>
                <a:cs typeface="Courier New"/>
                <a:sym typeface="Courier New"/>
              </a:rPr>
              <a:t>l (Courier New)</a:t>
            </a:r>
            <a:r>
              <a:rPr lang="it" sz="1200"/>
              <a:t> - </a:t>
            </a:r>
            <a:r>
              <a:rPr lang="it" sz="1200">
                <a:latin typeface="Georgia"/>
                <a:ea typeface="Georgia"/>
                <a:cs typeface="Georgia"/>
                <a:sym typeface="Georgia"/>
              </a:rPr>
              <a:t>1</a:t>
            </a:r>
            <a:r>
              <a:rPr lang="it" sz="1200"/>
              <a:t>, </a:t>
            </a:r>
            <a:r>
              <a:rPr lang="it" sz="1200">
                <a:latin typeface="Georgia"/>
                <a:ea typeface="Georgia"/>
                <a:cs typeface="Georgia"/>
                <a:sym typeface="Georgia"/>
              </a:rPr>
              <a:t>l (Georgia)</a:t>
            </a:r>
            <a:endParaRPr sz="1200">
              <a:latin typeface="Georgia"/>
              <a:ea typeface="Georgia"/>
              <a:cs typeface="Georgia"/>
              <a:sym typeface="Georgia"/>
            </a:endParaRPr>
          </a:p>
          <a:p>
            <a:pPr indent="-304800" lvl="1" marL="914400" rtl="0" algn="l">
              <a:spcBef>
                <a:spcPts val="0"/>
              </a:spcBef>
              <a:spcAft>
                <a:spcPts val="0"/>
              </a:spcAft>
              <a:buSzPts val="1200"/>
              <a:buFont typeface="Times New Roman"/>
              <a:buChar char="○"/>
            </a:pPr>
            <a:r>
              <a:rPr lang="it" sz="1200">
                <a:latin typeface="Times New Roman"/>
                <a:ea typeface="Times New Roman"/>
                <a:cs typeface="Times New Roman"/>
                <a:sym typeface="Times New Roman"/>
              </a:rPr>
              <a:t>0</a:t>
            </a:r>
            <a:r>
              <a:rPr lang="it" sz="1200"/>
              <a:t>, </a:t>
            </a:r>
            <a:r>
              <a:rPr lang="it" sz="1200">
                <a:latin typeface="Times New Roman"/>
                <a:ea typeface="Times New Roman"/>
                <a:cs typeface="Times New Roman"/>
                <a:sym typeface="Times New Roman"/>
              </a:rPr>
              <a:t>O (Times New Roman)</a:t>
            </a:r>
            <a:r>
              <a:rPr lang="it" sz="1200"/>
              <a:t> - </a:t>
            </a:r>
            <a:r>
              <a:rPr lang="it" sz="1200">
                <a:latin typeface="Times New Roman"/>
                <a:ea typeface="Times New Roman"/>
                <a:cs typeface="Times New Roman"/>
                <a:sym typeface="Times New Roman"/>
              </a:rPr>
              <a:t>0, O (Arial)</a:t>
            </a:r>
            <a:r>
              <a:rPr lang="it" sz="1200"/>
              <a:t> - </a:t>
            </a:r>
            <a:r>
              <a:rPr lang="it" sz="1200">
                <a:latin typeface="Courier New"/>
                <a:ea typeface="Courier New"/>
                <a:cs typeface="Courier New"/>
                <a:sym typeface="Courier New"/>
              </a:rPr>
              <a:t>0</a:t>
            </a:r>
            <a:r>
              <a:rPr lang="it" sz="1200"/>
              <a:t>, </a:t>
            </a:r>
            <a:r>
              <a:rPr lang="it" sz="1200">
                <a:latin typeface="Courier New"/>
                <a:ea typeface="Courier New"/>
                <a:cs typeface="Courier New"/>
                <a:sym typeface="Courier New"/>
              </a:rPr>
              <a:t>O (Courier New)</a:t>
            </a:r>
            <a:r>
              <a:rPr lang="it" sz="1200"/>
              <a:t> - </a:t>
            </a:r>
            <a:r>
              <a:rPr lang="it" sz="1200">
                <a:latin typeface="Georgia"/>
                <a:ea typeface="Georgia"/>
                <a:cs typeface="Georgia"/>
                <a:sym typeface="Georgia"/>
              </a:rPr>
              <a:t>0</a:t>
            </a:r>
            <a:r>
              <a:rPr lang="it" sz="1200"/>
              <a:t>, </a:t>
            </a:r>
            <a:r>
              <a:rPr lang="it" sz="1200">
                <a:latin typeface="Georgia"/>
                <a:ea typeface="Georgia"/>
                <a:cs typeface="Georgia"/>
                <a:sym typeface="Georgia"/>
              </a:rPr>
              <a:t>o (Georgia)</a:t>
            </a:r>
            <a:endParaRPr sz="1200">
              <a:latin typeface="Georgia"/>
              <a:ea typeface="Georgia"/>
              <a:cs typeface="Georgia"/>
              <a:sym typeface="Georgia"/>
            </a:endParaRPr>
          </a:p>
          <a:p>
            <a:pPr indent="-304800" lvl="0" marL="457200" rtl="0" algn="l">
              <a:spcBef>
                <a:spcPts val="0"/>
              </a:spcBef>
              <a:spcAft>
                <a:spcPts val="0"/>
              </a:spcAft>
              <a:buSzPts val="1200"/>
              <a:buChar char="●"/>
            </a:pPr>
            <a:r>
              <a:rPr lang="it" sz="1200"/>
              <a:t>Approfondimento: </a:t>
            </a:r>
            <a:r>
              <a:rPr lang="it" sz="1200" u="sng">
                <a:solidFill>
                  <a:schemeClr val="accent5"/>
                </a:solidFill>
                <a:hlinkClick r:id="rId3">
                  <a:extLst>
                    <a:ext uri="{A12FA001-AC4F-418D-AE19-62706E023703}">
                      <ahyp:hlinkClr val="tx"/>
                    </a:ext>
                  </a:extLst>
                </a:hlinkClick>
              </a:rPr>
              <a:t>https://geniusee.com/single-blog/font-readability-research-famous-designers-vs-scientists</a:t>
            </a:r>
            <a:r>
              <a:rPr lang="it" sz="1200"/>
              <a:t>. </a:t>
            </a:r>
            <a:endParaRPr sz="1200"/>
          </a:p>
          <a:p>
            <a:pPr indent="-304800" lvl="0" marL="457200" rtl="0" algn="l">
              <a:spcBef>
                <a:spcPts val="0"/>
              </a:spcBef>
              <a:spcAft>
                <a:spcPts val="0"/>
              </a:spcAft>
              <a:buSzPts val="1200"/>
              <a:buChar char="●"/>
            </a:pPr>
            <a:r>
              <a:rPr lang="it" sz="1200"/>
              <a:t>Un typeface open per migliorare la lettura nel caso di persone con dislessia: </a:t>
            </a:r>
            <a:r>
              <a:rPr lang="it" sz="1200" u="sng">
                <a:solidFill>
                  <a:schemeClr val="accent5"/>
                </a:solidFill>
                <a:hlinkClick r:id="rId4">
                  <a:extLst>
                    <a:ext uri="{A12FA001-AC4F-418D-AE19-62706E023703}">
                      <ahyp:hlinkClr val="tx"/>
                    </a:ext>
                  </a:extLst>
                </a:hlinkClick>
              </a:rPr>
              <a:t>https://opendyslexic.org</a:t>
            </a:r>
            <a:r>
              <a:rPr lang="it" sz="1200"/>
              <a:t>.</a:t>
            </a:r>
            <a:endParaRPr sz="1200"/>
          </a:p>
          <a:p>
            <a:pPr indent="-304800" lvl="0" marL="457200" rtl="0" algn="l">
              <a:spcBef>
                <a:spcPts val="0"/>
              </a:spcBef>
              <a:spcAft>
                <a:spcPts val="0"/>
              </a:spcAft>
              <a:buSzPts val="1200"/>
              <a:buChar char="●"/>
            </a:pPr>
            <a:r>
              <a:rPr lang="it" sz="1200"/>
              <a:t>Alcuni font scaricabili (già visti per JavaFX): </a:t>
            </a:r>
            <a:r>
              <a:rPr lang="it" sz="1200" u="sng">
                <a:solidFill>
                  <a:schemeClr val="hlink"/>
                </a:solidFill>
                <a:hlinkClick r:id="rId5"/>
              </a:rPr>
              <a:t>https://fonts.google.com</a:t>
            </a:r>
            <a:endParaRPr sz="1200"/>
          </a:p>
        </p:txBody>
      </p:sp>
      <p:sp>
        <p:nvSpPr>
          <p:cNvPr id="589" name="Google Shape;589;p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Tipografia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0" st="0"/>
                                            </p:txEl>
                                          </p:spTgt>
                                        </p:tgtEl>
                                        <p:attrNameLst>
                                          <p:attrName>style.visibility</p:attrName>
                                        </p:attrNameLst>
                                      </p:cBhvr>
                                      <p:to>
                                        <p:strVal val="visible"/>
                                      </p:to>
                                    </p:set>
                                    <p:animEffect filter="fade" transition="in">
                                      <p:cBhvr>
                                        <p:cTn dur="1000"/>
                                        <p:tgtEl>
                                          <p:spTgt spid="5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1" st="1"/>
                                            </p:txEl>
                                          </p:spTgt>
                                        </p:tgtEl>
                                        <p:attrNameLst>
                                          <p:attrName>style.visibility</p:attrName>
                                        </p:attrNameLst>
                                      </p:cBhvr>
                                      <p:to>
                                        <p:strVal val="visible"/>
                                      </p:to>
                                    </p:set>
                                    <p:animEffect filter="fade" transition="in">
                                      <p:cBhvr>
                                        <p:cTn dur="1000"/>
                                        <p:tgtEl>
                                          <p:spTgt spid="5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2" st="2"/>
                                            </p:txEl>
                                          </p:spTgt>
                                        </p:tgtEl>
                                        <p:attrNameLst>
                                          <p:attrName>style.visibility</p:attrName>
                                        </p:attrNameLst>
                                      </p:cBhvr>
                                      <p:to>
                                        <p:strVal val="visible"/>
                                      </p:to>
                                    </p:set>
                                    <p:animEffect filter="fade" transition="in">
                                      <p:cBhvr>
                                        <p:cTn dur="1000"/>
                                        <p:tgtEl>
                                          <p:spTgt spid="5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3" st="3"/>
                                            </p:txEl>
                                          </p:spTgt>
                                        </p:tgtEl>
                                        <p:attrNameLst>
                                          <p:attrName>style.visibility</p:attrName>
                                        </p:attrNameLst>
                                      </p:cBhvr>
                                      <p:to>
                                        <p:strVal val="visible"/>
                                      </p:to>
                                    </p:set>
                                    <p:animEffect filter="fade" transition="in">
                                      <p:cBhvr>
                                        <p:cTn dur="1000"/>
                                        <p:tgtEl>
                                          <p:spTgt spid="5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4" st="4"/>
                                            </p:txEl>
                                          </p:spTgt>
                                        </p:tgtEl>
                                        <p:attrNameLst>
                                          <p:attrName>style.visibility</p:attrName>
                                        </p:attrNameLst>
                                      </p:cBhvr>
                                      <p:to>
                                        <p:strVal val="visible"/>
                                      </p:to>
                                    </p:set>
                                    <p:animEffect filter="fade" transition="in">
                                      <p:cBhvr>
                                        <p:cTn dur="1000"/>
                                        <p:tgtEl>
                                          <p:spTgt spid="5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5" st="5"/>
                                            </p:txEl>
                                          </p:spTgt>
                                        </p:tgtEl>
                                        <p:attrNameLst>
                                          <p:attrName>style.visibility</p:attrName>
                                        </p:attrNameLst>
                                      </p:cBhvr>
                                      <p:to>
                                        <p:strVal val="visible"/>
                                      </p:to>
                                    </p:set>
                                    <p:animEffect filter="fade" transition="in">
                                      <p:cBhvr>
                                        <p:cTn dur="1000"/>
                                        <p:tgtEl>
                                          <p:spTgt spid="5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6" st="6"/>
                                            </p:txEl>
                                          </p:spTgt>
                                        </p:tgtEl>
                                        <p:attrNameLst>
                                          <p:attrName>style.visibility</p:attrName>
                                        </p:attrNameLst>
                                      </p:cBhvr>
                                      <p:to>
                                        <p:strVal val="visible"/>
                                      </p:to>
                                    </p:set>
                                    <p:animEffect filter="fade" transition="in">
                                      <p:cBhvr>
                                        <p:cTn dur="1000"/>
                                        <p:tgtEl>
                                          <p:spTgt spid="5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xEl>
                                              <p:pRg end="7" st="7"/>
                                            </p:txEl>
                                          </p:spTgt>
                                        </p:tgtEl>
                                        <p:attrNameLst>
                                          <p:attrName>style.visibility</p:attrName>
                                        </p:attrNameLst>
                                      </p:cBhvr>
                                      <p:to>
                                        <p:strVal val="visible"/>
                                      </p:to>
                                    </p:set>
                                    <p:animEffect filter="fade" transition="in">
                                      <p:cBhvr>
                                        <p:cTn dur="1000"/>
                                        <p:tgtEl>
                                          <p:spTgt spid="58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Organizzazione del Contenuto</a:t>
            </a:r>
            <a:endParaRPr/>
          </a:p>
        </p:txBody>
      </p:sp>
      <p:sp>
        <p:nvSpPr>
          <p:cNvPr id="102" name="Google Shape;102;p18"/>
          <p:cNvSpPr txBox="1"/>
          <p:nvPr>
            <p:ph idx="1" type="body"/>
          </p:nvPr>
        </p:nvSpPr>
        <p:spPr>
          <a:xfrm>
            <a:off x="0" y="1717175"/>
            <a:ext cx="9144000" cy="3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L’organizzazione dei contenuti è utile quando si devono mostrare grosse quantità di dati (ad esempio in tabelle), oppure nel caso di ricerche, filtri, navigazione, ordinamento, ecc. I metodi principali sono:</a:t>
            </a:r>
            <a:endParaRPr sz="1400"/>
          </a:p>
          <a:p>
            <a:pPr indent="-317500" lvl="0" marL="457200" rtl="0" algn="l">
              <a:spcBef>
                <a:spcPts val="1600"/>
              </a:spcBef>
              <a:spcAft>
                <a:spcPts val="0"/>
              </a:spcAft>
              <a:buSzPts val="1400"/>
              <a:buChar char="●"/>
            </a:pPr>
            <a:r>
              <a:rPr lang="it" sz="1400">
                <a:solidFill>
                  <a:schemeClr val="accent3"/>
                </a:solidFill>
              </a:rPr>
              <a:t>Alfabeto</a:t>
            </a:r>
            <a:r>
              <a:rPr lang="it" sz="1400"/>
              <a:t>: organizzare liste, nomi, ecc. in ordine alfabetico (da A a Z o da Z ad A). Può anche contenere numeri se necessario, dove i numeri precedono le lettere. Utile per il default di liste o menu di elementi. </a:t>
            </a:r>
            <a:endParaRPr sz="1400"/>
          </a:p>
          <a:p>
            <a:pPr indent="-317500" lvl="0" marL="457200" rtl="0" algn="l">
              <a:spcBef>
                <a:spcPts val="0"/>
              </a:spcBef>
              <a:spcAft>
                <a:spcPts val="0"/>
              </a:spcAft>
              <a:buSzPts val="1400"/>
              <a:buChar char="●"/>
            </a:pPr>
            <a:r>
              <a:rPr lang="it" sz="1400">
                <a:solidFill>
                  <a:schemeClr val="accent3"/>
                </a:solidFill>
              </a:rPr>
              <a:t>Numerico</a:t>
            </a:r>
            <a:r>
              <a:rPr lang="it" sz="1400"/>
              <a:t>: ordine in base a qualche criterio numerico (prezzo, dimensione, voto, ecc.).</a:t>
            </a:r>
            <a:endParaRPr sz="1400"/>
          </a:p>
          <a:p>
            <a:pPr indent="-317500" lvl="0" marL="457200" rtl="0" algn="l">
              <a:spcBef>
                <a:spcPts val="0"/>
              </a:spcBef>
              <a:spcAft>
                <a:spcPts val="0"/>
              </a:spcAft>
              <a:buSzPts val="1400"/>
              <a:buChar char="●"/>
            </a:pPr>
            <a:r>
              <a:rPr lang="it" sz="1400">
                <a:solidFill>
                  <a:schemeClr val="accent3"/>
                </a:solidFill>
              </a:rPr>
              <a:t>Tempo</a:t>
            </a:r>
            <a:r>
              <a:rPr lang="it" sz="1400"/>
              <a:t>: ordine temporale, quindi data, orario, o durata. Include anche sequenze di azioni.</a:t>
            </a:r>
            <a:endParaRPr sz="1400"/>
          </a:p>
          <a:p>
            <a:pPr indent="-317500" lvl="0" marL="457200" rtl="0" algn="l">
              <a:spcBef>
                <a:spcPts val="0"/>
              </a:spcBef>
              <a:spcAft>
                <a:spcPts val="0"/>
              </a:spcAft>
              <a:buSzPts val="1400"/>
              <a:buChar char="●"/>
            </a:pPr>
            <a:r>
              <a:rPr lang="it" sz="1400">
                <a:solidFill>
                  <a:schemeClr val="accent3"/>
                </a:solidFill>
              </a:rPr>
              <a:t>Posizione</a:t>
            </a:r>
            <a:r>
              <a:rPr lang="it" sz="1400"/>
              <a:t>: ordine in base a criteri geografici o spaziali. Include organizzazioni gerarchiche (ad esempio stato, regione, città, ecc.) e sia per distanza da un punto di interesse.</a:t>
            </a:r>
            <a:endParaRPr sz="1400"/>
          </a:p>
          <a:p>
            <a:pPr indent="-317500" lvl="0" marL="457200" rtl="0" algn="l">
              <a:spcBef>
                <a:spcPts val="0"/>
              </a:spcBef>
              <a:spcAft>
                <a:spcPts val="0"/>
              </a:spcAft>
              <a:buSzPts val="1400"/>
              <a:buChar char="●"/>
            </a:pPr>
            <a:r>
              <a:rPr lang="it" sz="1400">
                <a:solidFill>
                  <a:schemeClr val="accent3"/>
                </a:solidFill>
              </a:rPr>
              <a:t>Gerarchico</a:t>
            </a:r>
            <a:r>
              <a:rPr lang="it" sz="1400"/>
              <a:t>: ordine in base a un criterio gerarchico con elementi che hanno una relazione genitore-figli. Ad esempio, i file sono spesso mostrati in ordine gerarchico.</a:t>
            </a:r>
            <a:endParaRPr sz="1400"/>
          </a:p>
          <a:p>
            <a:pPr indent="-317500" lvl="0" marL="457200" rtl="0" algn="l">
              <a:spcBef>
                <a:spcPts val="0"/>
              </a:spcBef>
              <a:spcAft>
                <a:spcPts val="0"/>
              </a:spcAft>
              <a:buSzPts val="1400"/>
              <a:buChar char="●"/>
            </a:pPr>
            <a:r>
              <a:rPr lang="it" sz="1400">
                <a:solidFill>
                  <a:schemeClr val="accent3"/>
                </a:solidFill>
              </a:rPr>
              <a:t>Categorie o Tipologia</a:t>
            </a:r>
            <a:r>
              <a:rPr lang="it" sz="1400"/>
              <a:t>: ordine in base a categorie o tipologie in comune per un insieme di elementi. Ad esempio, organizzazione dei libri per genere.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000"/>
                                        <p:tgtEl>
                                          <p:spTgt spid="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animEffect filter="fade" transition="in">
                                      <p:cBhvr>
                                        <p:cTn dur="1000"/>
                                        <p:tgtEl>
                                          <p:spTgt spid="1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animEffect filter="fade" transition="in">
                                      <p:cBhvr>
                                        <p:cTn dur="1000"/>
                                        <p:tgtEl>
                                          <p:spTgt spid="1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6" st="6"/>
                                            </p:txEl>
                                          </p:spTgt>
                                        </p:tgtEl>
                                        <p:attrNameLst>
                                          <p:attrName>style.visibility</p:attrName>
                                        </p:attrNameLst>
                                      </p:cBhvr>
                                      <p:to>
                                        <p:strVal val="visible"/>
                                      </p:to>
                                    </p:set>
                                    <p:animEffect filter="fade" transition="in">
                                      <p:cBhvr>
                                        <p:cTn dur="1000"/>
                                        <p:tgtEl>
                                          <p:spTgt spid="10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2"/>
          <p:cNvSpPr txBox="1"/>
          <p:nvPr>
            <p:ph idx="1" type="body"/>
          </p:nvPr>
        </p:nvSpPr>
        <p:spPr>
          <a:xfrm>
            <a:off x="276600" y="1862300"/>
            <a:ext cx="35040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Le immagini sono uno strumento importante per una qualsiasi interfaccia. Alcune considerazioni:</a:t>
            </a:r>
            <a:endParaRPr sz="1200"/>
          </a:p>
          <a:p>
            <a:pPr indent="-304800" lvl="0" marL="457200" rtl="0" algn="l">
              <a:spcBef>
                <a:spcPts val="1600"/>
              </a:spcBef>
              <a:spcAft>
                <a:spcPts val="0"/>
              </a:spcAft>
              <a:buSzPts val="1200"/>
              <a:buChar char="●"/>
            </a:pPr>
            <a:r>
              <a:rPr lang="it" sz="1200"/>
              <a:t>Se si utilizzano dei volti umani, bisogna assicurarsi che stiano guardando nella direzione in cui si vuole attirare l’attenzione.</a:t>
            </a:r>
            <a:endParaRPr sz="1200"/>
          </a:p>
          <a:p>
            <a:pPr indent="-304800" lvl="0" marL="457200" rtl="0" algn="l">
              <a:spcBef>
                <a:spcPts val="0"/>
              </a:spcBef>
              <a:spcAft>
                <a:spcPts val="0"/>
              </a:spcAft>
              <a:buSzPts val="1200"/>
              <a:buChar char="●"/>
            </a:pPr>
            <a:r>
              <a:rPr lang="it" sz="1200"/>
              <a:t>Non esagerare con i cliché (es. persone che sorridono, professionisti in giacca e cravatta, ecc.).</a:t>
            </a:r>
            <a:endParaRPr sz="1200"/>
          </a:p>
          <a:p>
            <a:pPr indent="-304800" lvl="0" marL="457200" rtl="0" algn="l">
              <a:spcBef>
                <a:spcPts val="0"/>
              </a:spcBef>
              <a:spcAft>
                <a:spcPts val="0"/>
              </a:spcAft>
              <a:buSzPts val="1200"/>
              <a:buChar char="●"/>
            </a:pPr>
            <a:r>
              <a:rPr lang="it" sz="1200"/>
              <a:t>Le immagini di repertorio (cioè acquistate o messe a disposizione gratuitamente) vanno bene, ma un’immagine realizzata appositamente per l’applicazione ha tipicamente un impatto maggiore.</a:t>
            </a:r>
            <a:endParaRPr sz="1200"/>
          </a:p>
        </p:txBody>
      </p:sp>
      <p:sp>
        <p:nvSpPr>
          <p:cNvPr id="595" name="Google Shape;595;p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Immagini</a:t>
            </a:r>
            <a:endParaRPr/>
          </a:p>
        </p:txBody>
      </p:sp>
      <p:pic>
        <p:nvPicPr>
          <p:cNvPr id="596" name="Google Shape;596;p72"/>
          <p:cNvPicPr preferRelativeResize="0"/>
          <p:nvPr/>
        </p:nvPicPr>
        <p:blipFill>
          <a:blip r:embed="rId3">
            <a:alphaModFix/>
          </a:blip>
          <a:stretch>
            <a:fillRect/>
          </a:stretch>
        </p:blipFill>
        <p:spPr>
          <a:xfrm>
            <a:off x="4359650" y="1862300"/>
            <a:ext cx="3810924" cy="2826926"/>
          </a:xfrm>
          <a:prstGeom prst="rect">
            <a:avLst/>
          </a:prstGeom>
          <a:noFill/>
          <a:ln>
            <a:noFill/>
          </a:ln>
        </p:spPr>
      </p:pic>
      <p:sp>
        <p:nvSpPr>
          <p:cNvPr id="597" name="Google Shape;597;p72"/>
          <p:cNvSpPr txBox="1"/>
          <p:nvPr/>
        </p:nvSpPr>
        <p:spPr>
          <a:xfrm>
            <a:off x="4070763" y="4712400"/>
            <a:ext cx="438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lt2"/>
                </a:solidFill>
                <a:latin typeface="Roboto"/>
                <a:ea typeface="Roboto"/>
                <a:cs typeface="Roboto"/>
                <a:sym typeface="Roboto"/>
              </a:rPr>
              <a:t>"Artificial Intelligence &amp; AI &amp; Machine Learning" by mikemacmarketing is licensed with CC BY 2.0. To view a copy of this license, visit</a:t>
            </a:r>
            <a:r>
              <a:rPr lang="it" sz="800">
                <a:solidFill>
                  <a:schemeClr val="lt2"/>
                </a:solidFill>
                <a:uFill>
                  <a:noFill/>
                </a:uFill>
                <a:latin typeface="Roboto"/>
                <a:ea typeface="Roboto"/>
                <a:cs typeface="Roboto"/>
                <a:sym typeface="Roboto"/>
                <a:hlinkClick r:id="rId4">
                  <a:extLst>
                    <a:ext uri="{A12FA001-AC4F-418D-AE19-62706E023703}">
                      <ahyp:hlinkClr val="tx"/>
                    </a:ext>
                  </a:extLst>
                </a:hlinkClick>
              </a:rPr>
              <a:t> https://creativecommons.org/licenses/by/2.0</a:t>
            </a:r>
            <a:r>
              <a:rPr lang="it" sz="800">
                <a:solidFill>
                  <a:schemeClr val="lt2"/>
                </a:solidFill>
                <a:uFill>
                  <a:noFill/>
                </a:uFill>
                <a:latin typeface="Roboto"/>
                <a:ea typeface="Roboto"/>
                <a:cs typeface="Roboto"/>
                <a:sym typeface="Roboto"/>
                <a:hlinkClick r:id="rId5">
                  <a:extLst>
                    <a:ext uri="{A12FA001-AC4F-418D-AE19-62706E023703}">
                      <ahyp:hlinkClr val="tx"/>
                    </a:ext>
                  </a:extLst>
                </a:hlinkClick>
              </a:rPr>
              <a:t>/</a:t>
            </a:r>
            <a:r>
              <a:rPr lang="it"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3"/>
          <p:cNvSpPr txBox="1"/>
          <p:nvPr>
            <p:ph idx="1" type="body"/>
          </p:nvPr>
        </p:nvSpPr>
        <p:spPr>
          <a:xfrm>
            <a:off x="276600" y="1862300"/>
            <a:ext cx="8417400" cy="3222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Le icone sono delle piccole immagini che si possono utilizzare in combinazione del testo (o in sostituzione del testo) per esprimere un’idea o denotare una funzionalità. Suggerimenti:</a:t>
            </a:r>
            <a:endParaRPr sz="1400"/>
          </a:p>
          <a:p>
            <a:pPr indent="-317500" lvl="0" marL="457200" rtl="0" algn="l">
              <a:spcBef>
                <a:spcPts val="1600"/>
              </a:spcBef>
              <a:spcAft>
                <a:spcPts val="0"/>
              </a:spcAft>
              <a:buSzPts val="1400"/>
              <a:buChar char="●"/>
            </a:pPr>
            <a:r>
              <a:rPr lang="it" sz="1400"/>
              <a:t>Utilizzare le convenzioni che sono ampiamente utilizzate da altre applicazioni o sul web.</a:t>
            </a:r>
            <a:endParaRPr sz="1400"/>
          </a:p>
          <a:p>
            <a:pPr indent="-317500" lvl="0" marL="457200" rtl="0" algn="l">
              <a:spcBef>
                <a:spcPts val="0"/>
              </a:spcBef>
              <a:spcAft>
                <a:spcPts val="0"/>
              </a:spcAft>
              <a:buSzPts val="1400"/>
              <a:buChar char="●"/>
            </a:pPr>
            <a:r>
              <a:rPr lang="it" sz="1400"/>
              <a:t>Le icone utilizzate devono avere tutte lo stesso stile grafico (es. stessa dimensione, stessa consistenza, ecc.)</a:t>
            </a:r>
            <a:endParaRPr sz="1400"/>
          </a:p>
          <a:p>
            <a:pPr indent="-317500" lvl="0" marL="457200" rtl="0" algn="l">
              <a:spcBef>
                <a:spcPts val="0"/>
              </a:spcBef>
              <a:spcAft>
                <a:spcPts val="0"/>
              </a:spcAft>
              <a:buSzPts val="1400"/>
              <a:buChar char="●"/>
            </a:pPr>
            <a:r>
              <a:rPr lang="it" sz="1400"/>
              <a:t>Se possibile utilizzare le icone in combinazione con il testo e non da sole. </a:t>
            </a:r>
            <a:endParaRPr sz="1400"/>
          </a:p>
          <a:p>
            <a:pPr indent="0" lvl="0" marL="914400" rtl="0" algn="l">
              <a:spcBef>
                <a:spcPts val="1600"/>
              </a:spcBef>
              <a:spcAft>
                <a:spcPts val="0"/>
              </a:spcAft>
              <a:buNone/>
            </a:pPr>
            <a:r>
              <a:rPr lang="it" sz="1400"/>
              <a:t>Es.   </a:t>
            </a:r>
            <a:r>
              <a:rPr lang="it" sz="1400">
                <a:solidFill>
                  <a:srgbClr val="000000"/>
                </a:solidFill>
              </a:rPr>
              <a:t>Modalità Notturna</a:t>
            </a:r>
            <a:endParaRPr sz="1400">
              <a:solidFill>
                <a:srgbClr val="000000"/>
              </a:solidFill>
            </a:endParaRPr>
          </a:p>
          <a:p>
            <a:pPr indent="-317500" lvl="0" marL="457200" rtl="0" algn="l">
              <a:spcBef>
                <a:spcPts val="1600"/>
              </a:spcBef>
              <a:spcAft>
                <a:spcPts val="0"/>
              </a:spcAft>
              <a:buSzPts val="1400"/>
              <a:buChar char="●"/>
            </a:pPr>
            <a:r>
              <a:rPr lang="it" sz="1400"/>
              <a:t>Le icone usate sono prese</a:t>
            </a:r>
            <a:r>
              <a:rPr lang="it" sz="1400"/>
              <a:t> da </a:t>
            </a:r>
            <a:r>
              <a:rPr lang="it" sz="1400" u="sng">
                <a:solidFill>
                  <a:schemeClr val="hlink"/>
                </a:solidFill>
                <a:hlinkClick r:id="rId3"/>
              </a:rPr>
              <a:t>https://fontawesome.com/</a:t>
            </a:r>
            <a:r>
              <a:rPr lang="it" sz="1400"/>
              <a:t> dove si possono trovare icone gratuite e a pagamento.</a:t>
            </a:r>
            <a:endParaRPr sz="1400"/>
          </a:p>
          <a:p>
            <a:pPr indent="-317500" lvl="0" marL="457200" rtl="0" algn="l">
              <a:spcBef>
                <a:spcPts val="0"/>
              </a:spcBef>
              <a:spcAft>
                <a:spcPts val="0"/>
              </a:spcAft>
              <a:buSzPts val="1400"/>
              <a:buChar char="●"/>
            </a:pPr>
            <a:r>
              <a:rPr lang="it" sz="1400"/>
              <a:t>Altre icone che si possono utilizzare: </a:t>
            </a:r>
            <a:r>
              <a:rPr lang="it" sz="1400" u="sng">
                <a:solidFill>
                  <a:schemeClr val="hlink"/>
                </a:solidFill>
                <a:latin typeface="Arial"/>
                <a:ea typeface="Arial"/>
                <a:cs typeface="Arial"/>
                <a:sym typeface="Arial"/>
                <a:hlinkClick r:id="rId4"/>
              </a:rPr>
              <a:t>https://fonts.google.com/icons?selected=Material+Icons</a:t>
            </a:r>
            <a:r>
              <a:rPr lang="it" sz="1400"/>
              <a:t>.</a:t>
            </a:r>
            <a:endParaRPr sz="1400"/>
          </a:p>
        </p:txBody>
      </p:sp>
      <p:sp>
        <p:nvSpPr>
          <p:cNvPr id="603" name="Google Shape;603;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Icone</a:t>
            </a:r>
            <a:endParaRPr/>
          </a:p>
        </p:txBody>
      </p:sp>
      <p:pic>
        <p:nvPicPr>
          <p:cNvPr id="604" name="Google Shape;604;p73"/>
          <p:cNvPicPr preferRelativeResize="0"/>
          <p:nvPr/>
        </p:nvPicPr>
        <p:blipFill>
          <a:blip r:embed="rId5">
            <a:alphaModFix/>
          </a:blip>
          <a:stretch>
            <a:fillRect/>
          </a:stretch>
        </p:blipFill>
        <p:spPr>
          <a:xfrm>
            <a:off x="2395925" y="3114087"/>
            <a:ext cx="240325" cy="240325"/>
          </a:xfrm>
          <a:prstGeom prst="rect">
            <a:avLst/>
          </a:prstGeom>
          <a:noFill/>
          <a:ln>
            <a:noFill/>
          </a:ln>
        </p:spPr>
      </p:pic>
      <p:pic>
        <p:nvPicPr>
          <p:cNvPr id="605" name="Google Shape;605;p73"/>
          <p:cNvPicPr preferRelativeResize="0"/>
          <p:nvPr/>
        </p:nvPicPr>
        <p:blipFill>
          <a:blip r:embed="rId6">
            <a:alphaModFix/>
          </a:blip>
          <a:stretch>
            <a:fillRect/>
          </a:stretch>
        </p:blipFill>
        <p:spPr>
          <a:xfrm>
            <a:off x="3137375" y="3129125"/>
            <a:ext cx="240325" cy="240325"/>
          </a:xfrm>
          <a:prstGeom prst="rect">
            <a:avLst/>
          </a:prstGeom>
          <a:noFill/>
          <a:ln>
            <a:noFill/>
          </a:ln>
        </p:spPr>
      </p:pic>
      <p:pic>
        <p:nvPicPr>
          <p:cNvPr id="606" name="Google Shape;606;p73"/>
          <p:cNvPicPr preferRelativeResize="0"/>
          <p:nvPr/>
        </p:nvPicPr>
        <p:blipFill>
          <a:blip r:embed="rId7">
            <a:alphaModFix/>
          </a:blip>
          <a:stretch>
            <a:fillRect/>
          </a:stretch>
        </p:blipFill>
        <p:spPr>
          <a:xfrm>
            <a:off x="2706550" y="3114076"/>
            <a:ext cx="270390" cy="240349"/>
          </a:xfrm>
          <a:prstGeom prst="rect">
            <a:avLst/>
          </a:prstGeom>
          <a:noFill/>
          <a:ln>
            <a:noFill/>
          </a:ln>
        </p:spPr>
      </p:pic>
      <p:pic>
        <p:nvPicPr>
          <p:cNvPr id="607" name="Google Shape;607;p73"/>
          <p:cNvPicPr preferRelativeResize="0"/>
          <p:nvPr/>
        </p:nvPicPr>
        <p:blipFill>
          <a:blip r:embed="rId8">
            <a:alphaModFix/>
          </a:blip>
          <a:stretch>
            <a:fillRect/>
          </a:stretch>
        </p:blipFill>
        <p:spPr>
          <a:xfrm>
            <a:off x="3420900" y="3129107"/>
            <a:ext cx="270400" cy="240356"/>
          </a:xfrm>
          <a:prstGeom prst="rect">
            <a:avLst/>
          </a:prstGeom>
          <a:noFill/>
          <a:ln>
            <a:noFill/>
          </a:ln>
        </p:spPr>
      </p:pic>
      <p:pic>
        <p:nvPicPr>
          <p:cNvPr id="608" name="Google Shape;608;p73"/>
          <p:cNvPicPr preferRelativeResize="0"/>
          <p:nvPr/>
        </p:nvPicPr>
        <p:blipFill>
          <a:blip r:embed="rId5">
            <a:alphaModFix/>
          </a:blip>
          <a:stretch>
            <a:fillRect/>
          </a:stretch>
        </p:blipFill>
        <p:spPr>
          <a:xfrm>
            <a:off x="3169175" y="3845750"/>
            <a:ext cx="176724" cy="176750"/>
          </a:xfrm>
          <a:prstGeom prst="rect">
            <a:avLst/>
          </a:prstGeom>
          <a:noFill/>
          <a:ln>
            <a:noFill/>
          </a:ln>
        </p:spPr>
      </p:pic>
      <p:sp>
        <p:nvSpPr>
          <p:cNvPr id="609" name="Google Shape;609;p73"/>
          <p:cNvSpPr/>
          <p:nvPr/>
        </p:nvSpPr>
        <p:spPr>
          <a:xfrm>
            <a:off x="1607988" y="3728925"/>
            <a:ext cx="1816200" cy="41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4"/>
          <p:cNvSpPr txBox="1"/>
          <p:nvPr>
            <p:ph idx="1" type="body"/>
          </p:nvPr>
        </p:nvSpPr>
        <p:spPr>
          <a:xfrm>
            <a:off x="276600" y="1862300"/>
            <a:ext cx="8417400" cy="3222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Ci sono diversi stili visivi nel design, alcuni di questi sono:</a:t>
            </a:r>
            <a:endParaRPr sz="1400"/>
          </a:p>
          <a:p>
            <a:pPr indent="-317500" lvl="0" marL="457200" rtl="0" algn="l">
              <a:spcBef>
                <a:spcPts val="1600"/>
              </a:spcBef>
              <a:spcAft>
                <a:spcPts val="0"/>
              </a:spcAft>
              <a:buSzPts val="1400"/>
              <a:buChar char="●"/>
            </a:pPr>
            <a:r>
              <a:rPr lang="it" sz="1400">
                <a:solidFill>
                  <a:schemeClr val="accent3"/>
                </a:solidFill>
              </a:rPr>
              <a:t>Scheumorfico</a:t>
            </a:r>
            <a:r>
              <a:rPr lang="it" sz="1400"/>
              <a:t>: lo stile dell’interfaccia segue quello degli oggetti della realtà.</a:t>
            </a:r>
            <a:endParaRPr sz="1400"/>
          </a:p>
          <a:p>
            <a:pPr indent="-317500" lvl="0" marL="457200" rtl="0" algn="l">
              <a:spcBef>
                <a:spcPts val="0"/>
              </a:spcBef>
              <a:spcAft>
                <a:spcPts val="0"/>
              </a:spcAft>
              <a:buSzPts val="1400"/>
              <a:buChar char="●"/>
            </a:pPr>
            <a:r>
              <a:rPr lang="it" sz="1400">
                <a:solidFill>
                  <a:schemeClr val="accent3"/>
                </a:solidFill>
              </a:rPr>
              <a:t>Illustrato</a:t>
            </a:r>
            <a:r>
              <a:rPr lang="it" sz="1400"/>
              <a:t>: dove si fa ampio uso di immagini in tutta l’interfaccia.</a:t>
            </a:r>
            <a:endParaRPr sz="1400"/>
          </a:p>
          <a:p>
            <a:pPr indent="-317500" lvl="0" marL="457200" rtl="0" algn="l">
              <a:spcBef>
                <a:spcPts val="0"/>
              </a:spcBef>
              <a:spcAft>
                <a:spcPts val="0"/>
              </a:spcAft>
              <a:buSzPts val="1400"/>
              <a:buChar char="●"/>
            </a:pPr>
            <a:r>
              <a:rPr lang="it" sz="1400">
                <a:solidFill>
                  <a:schemeClr val="accent3"/>
                </a:solidFill>
              </a:rPr>
              <a:t>Flat</a:t>
            </a:r>
            <a:r>
              <a:rPr lang="it" sz="1400"/>
              <a:t>: interfaccia con colori di sfondo solidi e vividi, uso di elementi bidimensionali, icone semplici e comprensibili, uso di typeface sans serif.</a:t>
            </a:r>
            <a:endParaRPr sz="1400"/>
          </a:p>
          <a:p>
            <a:pPr indent="-317500" lvl="0" marL="457200" rtl="0" algn="l">
              <a:spcBef>
                <a:spcPts val="0"/>
              </a:spcBef>
              <a:spcAft>
                <a:spcPts val="0"/>
              </a:spcAft>
              <a:buSzPts val="1400"/>
              <a:buChar char="●"/>
            </a:pPr>
            <a:r>
              <a:rPr lang="it" sz="1400">
                <a:solidFill>
                  <a:schemeClr val="accent3"/>
                </a:solidFill>
              </a:rPr>
              <a:t>Minimalista</a:t>
            </a:r>
            <a:r>
              <a:rPr lang="it" sz="1400"/>
              <a:t>: stile che punta a mantenere al minimo gli elementi nella schermata.</a:t>
            </a:r>
            <a:endParaRPr sz="1400"/>
          </a:p>
        </p:txBody>
      </p:sp>
      <p:sp>
        <p:nvSpPr>
          <p:cNvPr id="615" name="Google Shape;615;p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Stili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10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10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10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1000"/>
                                        <p:tgtEl>
                                          <p:spTgt spid="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Effect filter="fade" transition="in">
                                      <p:cBhvr>
                                        <p:cTn dur="1000"/>
                                        <p:tgtEl>
                                          <p:spTgt spid="61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Liste di elementi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6"/>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Una delle cose più comuni di un’interfaccia grafica è mostrare delle liste di elementi in un’interfaccia grafica. Per elemento si intende:</a:t>
            </a:r>
            <a:endParaRPr sz="1400"/>
          </a:p>
          <a:p>
            <a:pPr indent="-317500" lvl="0" marL="457200" rtl="0" algn="l">
              <a:spcBef>
                <a:spcPts val="1600"/>
              </a:spcBef>
              <a:spcAft>
                <a:spcPts val="0"/>
              </a:spcAft>
              <a:buSzPts val="1400"/>
              <a:buChar char="●"/>
            </a:pPr>
            <a:r>
              <a:rPr lang="it" sz="1400"/>
              <a:t>Articoli</a:t>
            </a:r>
            <a:endParaRPr sz="1400"/>
          </a:p>
          <a:p>
            <a:pPr indent="-317500" lvl="0" marL="457200" rtl="0" algn="l">
              <a:spcBef>
                <a:spcPts val="0"/>
              </a:spcBef>
              <a:spcAft>
                <a:spcPts val="0"/>
              </a:spcAft>
              <a:buSzPts val="1400"/>
              <a:buChar char="●"/>
            </a:pPr>
            <a:r>
              <a:rPr lang="it" sz="1400"/>
              <a:t>Eventi</a:t>
            </a:r>
            <a:endParaRPr sz="1400"/>
          </a:p>
          <a:p>
            <a:pPr indent="-317500" lvl="0" marL="457200" rtl="0" algn="l">
              <a:spcBef>
                <a:spcPts val="0"/>
              </a:spcBef>
              <a:spcAft>
                <a:spcPts val="0"/>
              </a:spcAft>
              <a:buSzPts val="1400"/>
              <a:buChar char="●"/>
            </a:pPr>
            <a:r>
              <a:rPr lang="it" sz="1400"/>
              <a:t>Immagini</a:t>
            </a:r>
            <a:endParaRPr sz="1400"/>
          </a:p>
          <a:p>
            <a:pPr indent="-317500" lvl="0" marL="457200" rtl="0" algn="l">
              <a:spcBef>
                <a:spcPts val="0"/>
              </a:spcBef>
              <a:spcAft>
                <a:spcPts val="0"/>
              </a:spcAft>
              <a:buSzPts val="1400"/>
              <a:buChar char="●"/>
            </a:pPr>
            <a:r>
              <a:rPr lang="it" sz="1400"/>
              <a:t>Mappe</a:t>
            </a:r>
            <a:endParaRPr sz="1400"/>
          </a:p>
          <a:p>
            <a:pPr indent="-317500" lvl="0" marL="457200" rtl="0" algn="l">
              <a:spcBef>
                <a:spcPts val="0"/>
              </a:spcBef>
              <a:spcAft>
                <a:spcPts val="0"/>
              </a:spcAft>
              <a:buSzPts val="1400"/>
              <a:buChar char="●"/>
            </a:pPr>
            <a:r>
              <a:rPr lang="it" sz="1400"/>
              <a:t>Testo semplice</a:t>
            </a:r>
            <a:endParaRPr sz="1400"/>
          </a:p>
          <a:p>
            <a:pPr indent="-317500" lvl="0" marL="457200" rtl="0" algn="l">
              <a:spcBef>
                <a:spcPts val="0"/>
              </a:spcBef>
              <a:spcAft>
                <a:spcPts val="0"/>
              </a:spcAft>
              <a:buSzPts val="1400"/>
              <a:buChar char="●"/>
            </a:pPr>
            <a:r>
              <a:rPr lang="it" sz="1400"/>
              <a:t>Video</a:t>
            </a:r>
            <a:endParaRPr sz="1400"/>
          </a:p>
          <a:p>
            <a:pPr indent="-317500" lvl="0" marL="457200" rtl="0" algn="l">
              <a:spcBef>
                <a:spcPts val="0"/>
              </a:spcBef>
              <a:spcAft>
                <a:spcPts val="0"/>
              </a:spcAft>
              <a:buSzPts val="1400"/>
              <a:buChar char="●"/>
            </a:pPr>
            <a:r>
              <a:rPr lang="it" sz="1400"/>
              <a:t>Ecc.</a:t>
            </a:r>
            <a:endParaRPr sz="1400"/>
          </a:p>
        </p:txBody>
      </p:sp>
      <p:sp>
        <p:nvSpPr>
          <p:cNvPr id="626" name="Google Shape;626;p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7"/>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Osservazioni da fare:</a:t>
            </a:r>
            <a:endParaRPr sz="1400"/>
          </a:p>
          <a:p>
            <a:pPr indent="-317500" lvl="0" marL="457200" rtl="0" algn="l">
              <a:spcBef>
                <a:spcPts val="1600"/>
              </a:spcBef>
              <a:spcAft>
                <a:spcPts val="0"/>
              </a:spcAft>
              <a:buSzPts val="1400"/>
              <a:buChar char="●"/>
            </a:pPr>
            <a:r>
              <a:rPr lang="it" sz="1400"/>
              <a:t>L’utente deve essere in grado di vedere l’intera lista di elementi oppure un sottoinsieme?</a:t>
            </a:r>
            <a:endParaRPr sz="1400"/>
          </a:p>
          <a:p>
            <a:pPr indent="-317500" lvl="0" marL="457200" rtl="0" algn="l">
              <a:spcBef>
                <a:spcPts val="0"/>
              </a:spcBef>
              <a:spcAft>
                <a:spcPts val="0"/>
              </a:spcAft>
              <a:buSzPts val="1400"/>
              <a:buChar char="●"/>
            </a:pPr>
            <a:r>
              <a:rPr lang="it" sz="1400"/>
              <a:t>Gli elementi sono mostrati in ordine casuale oppure hanno un ordine?</a:t>
            </a:r>
            <a:endParaRPr sz="1400"/>
          </a:p>
          <a:p>
            <a:pPr indent="-317500" lvl="0" marL="457200" rtl="0" algn="l">
              <a:spcBef>
                <a:spcPts val="0"/>
              </a:spcBef>
              <a:spcAft>
                <a:spcPts val="0"/>
              </a:spcAft>
              <a:buSzPts val="1400"/>
              <a:buChar char="●"/>
            </a:pPr>
            <a:r>
              <a:rPr lang="it" sz="1400"/>
              <a:t>L’utente deve poter ordinare gli elementi o filtrarli?</a:t>
            </a:r>
            <a:endParaRPr sz="1400"/>
          </a:p>
          <a:p>
            <a:pPr indent="-317500" lvl="0" marL="457200" rtl="0" algn="l">
              <a:spcBef>
                <a:spcPts val="0"/>
              </a:spcBef>
              <a:spcAft>
                <a:spcPts val="0"/>
              </a:spcAft>
              <a:buSzPts val="1400"/>
              <a:buChar char="●"/>
            </a:pPr>
            <a:r>
              <a:rPr lang="it" sz="1400"/>
              <a:t>L’utente può eliminare o aggiungere elementi all’interno della lista?</a:t>
            </a:r>
            <a:endParaRPr sz="1400"/>
          </a:p>
          <a:p>
            <a:pPr indent="-317500" lvl="0" marL="457200" rtl="0" algn="l">
              <a:spcBef>
                <a:spcPts val="0"/>
              </a:spcBef>
              <a:spcAft>
                <a:spcPts val="0"/>
              </a:spcAft>
              <a:buSzPts val="1400"/>
              <a:buChar char="●"/>
            </a:pPr>
            <a:r>
              <a:rPr lang="it" sz="1400"/>
              <a:t>L’utente può muoversi da un elemento al successivo oppure deve tornare indietro nella lista dopo ogni azione?</a:t>
            </a:r>
            <a:endParaRPr sz="1400"/>
          </a:p>
        </p:txBody>
      </p:sp>
      <p:sp>
        <p:nvSpPr>
          <p:cNvPr id="632" name="Google Shape;632;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animEffect filter="fade" transition="in">
                                      <p:cBhvr>
                                        <p:cTn dur="1000"/>
                                        <p:tgtEl>
                                          <p:spTgt spid="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1" st="1"/>
                                            </p:txEl>
                                          </p:spTgt>
                                        </p:tgtEl>
                                        <p:attrNameLst>
                                          <p:attrName>style.visibility</p:attrName>
                                        </p:attrNameLst>
                                      </p:cBhvr>
                                      <p:to>
                                        <p:strVal val="visible"/>
                                      </p:to>
                                    </p:set>
                                    <p:animEffect filter="fade" transition="in">
                                      <p:cBhvr>
                                        <p:cTn dur="1000"/>
                                        <p:tgtEl>
                                          <p:spTgt spid="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2" st="2"/>
                                            </p:txEl>
                                          </p:spTgt>
                                        </p:tgtEl>
                                        <p:attrNameLst>
                                          <p:attrName>style.visibility</p:attrName>
                                        </p:attrNameLst>
                                      </p:cBhvr>
                                      <p:to>
                                        <p:strVal val="visible"/>
                                      </p:to>
                                    </p:set>
                                    <p:animEffect filter="fade" transition="in">
                                      <p:cBhvr>
                                        <p:cTn dur="1000"/>
                                        <p:tgtEl>
                                          <p:spTgt spid="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3" st="3"/>
                                            </p:txEl>
                                          </p:spTgt>
                                        </p:tgtEl>
                                        <p:attrNameLst>
                                          <p:attrName>style.visibility</p:attrName>
                                        </p:attrNameLst>
                                      </p:cBhvr>
                                      <p:to>
                                        <p:strVal val="visible"/>
                                      </p:to>
                                    </p:set>
                                    <p:animEffect filter="fade" transition="in">
                                      <p:cBhvr>
                                        <p:cTn dur="1000"/>
                                        <p:tgtEl>
                                          <p:spTgt spid="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4" st="4"/>
                                            </p:txEl>
                                          </p:spTgt>
                                        </p:tgtEl>
                                        <p:attrNameLst>
                                          <p:attrName>style.visibility</p:attrName>
                                        </p:attrNameLst>
                                      </p:cBhvr>
                                      <p:to>
                                        <p:strVal val="visible"/>
                                      </p:to>
                                    </p:set>
                                    <p:animEffect filter="fade" transition="in">
                                      <p:cBhvr>
                                        <p:cTn dur="1000"/>
                                        <p:tgtEl>
                                          <p:spTgt spid="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5" st="5"/>
                                            </p:txEl>
                                          </p:spTgt>
                                        </p:tgtEl>
                                        <p:attrNameLst>
                                          <p:attrName>style.visibility</p:attrName>
                                        </p:attrNameLst>
                                      </p:cBhvr>
                                      <p:to>
                                        <p:strVal val="visible"/>
                                      </p:to>
                                    </p:set>
                                    <p:animEffect filter="fade" transition="in">
                                      <p:cBhvr>
                                        <p:cTn dur="1000"/>
                                        <p:tgtEl>
                                          <p:spTgt spid="6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8"/>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Quando l’utente seleziona un elemento all’interno di una lista, come mostrare i dettagli dell’elemento selezionato?</a:t>
            </a:r>
            <a:endParaRPr sz="1400"/>
          </a:p>
          <a:p>
            <a:pPr indent="0" lvl="0" marL="0" rtl="0" algn="l">
              <a:spcBef>
                <a:spcPts val="1600"/>
              </a:spcBef>
              <a:spcAft>
                <a:spcPts val="1600"/>
              </a:spcAft>
              <a:buNone/>
            </a:pPr>
            <a:r>
              <a:t/>
            </a:r>
            <a:endParaRPr sz="1400"/>
          </a:p>
        </p:txBody>
      </p:sp>
      <p:sp>
        <p:nvSpPr>
          <p:cNvPr id="638" name="Google Shape;638;p7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a:t>
            </a:r>
            <a:r>
              <a:rPr lang="it"/>
              <a:t> di elementi</a:t>
            </a:r>
            <a:endParaRPr/>
          </a:p>
        </p:txBody>
      </p:sp>
      <p:sp>
        <p:nvSpPr>
          <p:cNvPr id="639" name="Google Shape;639;p78"/>
          <p:cNvSpPr txBox="1"/>
          <p:nvPr/>
        </p:nvSpPr>
        <p:spPr>
          <a:xfrm>
            <a:off x="3597500" y="510500"/>
            <a:ext cx="5326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Split View</a:t>
            </a:r>
            <a:r>
              <a:rPr lang="it">
                <a:solidFill>
                  <a:schemeClr val="lt2"/>
                </a:solidFill>
                <a:latin typeface="Roboto"/>
                <a:ea typeface="Roboto"/>
                <a:cs typeface="Roboto"/>
                <a:sym typeface="Roboto"/>
              </a:rPr>
              <a:t>, la schermata non cambia, i dettagli dell’elemento vengono mostrati all’interno della lista stessa.</a:t>
            </a:r>
            <a:endParaRPr>
              <a:latin typeface="Roboto"/>
              <a:ea typeface="Roboto"/>
              <a:cs typeface="Roboto"/>
              <a:sym typeface="Roboto"/>
            </a:endParaRPr>
          </a:p>
        </p:txBody>
      </p:sp>
      <p:pic>
        <p:nvPicPr>
          <p:cNvPr id="640" name="Google Shape;640;p78"/>
          <p:cNvPicPr preferRelativeResize="0"/>
          <p:nvPr/>
        </p:nvPicPr>
        <p:blipFill>
          <a:blip r:embed="rId3">
            <a:alphaModFix/>
          </a:blip>
          <a:stretch>
            <a:fillRect/>
          </a:stretch>
        </p:blipFill>
        <p:spPr>
          <a:xfrm>
            <a:off x="3480888" y="1414100"/>
            <a:ext cx="5560025" cy="3456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9"/>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Quando l’utente seleziona un elemento all’interno di una lista, come mostrare i dettagli dell’elemento selezionato?</a:t>
            </a:r>
            <a:endParaRPr sz="1400"/>
          </a:p>
          <a:p>
            <a:pPr indent="0" lvl="0" marL="0" rtl="0" algn="l">
              <a:spcBef>
                <a:spcPts val="1600"/>
              </a:spcBef>
              <a:spcAft>
                <a:spcPts val="1600"/>
              </a:spcAft>
              <a:buNone/>
            </a:pPr>
            <a:r>
              <a:t/>
            </a:r>
            <a:endParaRPr sz="1400"/>
          </a:p>
        </p:txBody>
      </p:sp>
      <p:sp>
        <p:nvSpPr>
          <p:cNvPr id="646" name="Google Shape;646;p7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
        <p:nvSpPr>
          <p:cNvPr id="647" name="Google Shape;647;p79"/>
          <p:cNvSpPr txBox="1"/>
          <p:nvPr/>
        </p:nvSpPr>
        <p:spPr>
          <a:xfrm>
            <a:off x="3597500" y="510500"/>
            <a:ext cx="5326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Singola-finestra</a:t>
            </a:r>
            <a:r>
              <a:rPr lang="it">
                <a:solidFill>
                  <a:schemeClr val="lt2"/>
                </a:solidFill>
                <a:latin typeface="Roboto"/>
                <a:ea typeface="Roboto"/>
                <a:cs typeface="Roboto"/>
                <a:sym typeface="Roboto"/>
              </a:rPr>
              <a:t>, i dettagli dell’elemento occupano lo spazio della lista.</a:t>
            </a:r>
            <a:endParaRPr>
              <a:latin typeface="Roboto"/>
              <a:ea typeface="Roboto"/>
              <a:cs typeface="Roboto"/>
              <a:sym typeface="Roboto"/>
            </a:endParaRPr>
          </a:p>
        </p:txBody>
      </p:sp>
      <p:pic>
        <p:nvPicPr>
          <p:cNvPr id="648" name="Google Shape;648;p79"/>
          <p:cNvPicPr preferRelativeResize="0"/>
          <p:nvPr/>
        </p:nvPicPr>
        <p:blipFill>
          <a:blip r:embed="rId3">
            <a:alphaModFix/>
          </a:blip>
          <a:stretch>
            <a:fillRect/>
          </a:stretch>
        </p:blipFill>
        <p:spPr>
          <a:xfrm>
            <a:off x="3662725" y="1310900"/>
            <a:ext cx="2464419" cy="3680200"/>
          </a:xfrm>
          <a:prstGeom prst="rect">
            <a:avLst/>
          </a:prstGeom>
          <a:noFill/>
          <a:ln>
            <a:noFill/>
          </a:ln>
        </p:spPr>
      </p:pic>
      <p:pic>
        <p:nvPicPr>
          <p:cNvPr id="649" name="Google Shape;649;p79"/>
          <p:cNvPicPr preferRelativeResize="0"/>
          <p:nvPr/>
        </p:nvPicPr>
        <p:blipFill>
          <a:blip r:embed="rId4">
            <a:alphaModFix/>
          </a:blip>
          <a:stretch>
            <a:fillRect/>
          </a:stretch>
        </p:blipFill>
        <p:spPr>
          <a:xfrm>
            <a:off x="6206269" y="1310900"/>
            <a:ext cx="2491110" cy="368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0"/>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Quando l’utente seleziona un elemento all’interno di una lista, come mostrare i dettagli dell’elemento selezionato?</a:t>
            </a:r>
            <a:endParaRPr sz="1400"/>
          </a:p>
          <a:p>
            <a:pPr indent="0" lvl="0" marL="0" rtl="0" algn="l">
              <a:spcBef>
                <a:spcPts val="1600"/>
              </a:spcBef>
              <a:spcAft>
                <a:spcPts val="1600"/>
              </a:spcAft>
              <a:buNone/>
            </a:pPr>
            <a:r>
              <a:t/>
            </a:r>
            <a:endParaRPr sz="1400"/>
          </a:p>
        </p:txBody>
      </p:sp>
      <p:sp>
        <p:nvSpPr>
          <p:cNvPr id="655" name="Google Shape;655;p8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
        <p:nvSpPr>
          <p:cNvPr id="656" name="Google Shape;656;p80"/>
          <p:cNvSpPr txBox="1"/>
          <p:nvPr/>
        </p:nvSpPr>
        <p:spPr>
          <a:xfrm>
            <a:off x="3597500" y="510500"/>
            <a:ext cx="5326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Inlay</a:t>
            </a:r>
            <a:r>
              <a:rPr lang="it">
                <a:solidFill>
                  <a:schemeClr val="lt2"/>
                </a:solidFill>
                <a:latin typeface="Roboto"/>
                <a:ea typeface="Roboto"/>
                <a:cs typeface="Roboto"/>
                <a:sym typeface="Roboto"/>
              </a:rPr>
              <a:t>, l’elemento è mostrato all’interno della lista stessa. La lista si espande per mostrare i dettagli dell’elemento.</a:t>
            </a:r>
            <a:endParaRPr>
              <a:latin typeface="Roboto"/>
              <a:ea typeface="Roboto"/>
              <a:cs typeface="Roboto"/>
              <a:sym typeface="Roboto"/>
            </a:endParaRPr>
          </a:p>
        </p:txBody>
      </p:sp>
      <p:pic>
        <p:nvPicPr>
          <p:cNvPr id="657" name="Google Shape;657;p80"/>
          <p:cNvPicPr preferRelativeResize="0"/>
          <p:nvPr/>
        </p:nvPicPr>
        <p:blipFill>
          <a:blip r:embed="rId3">
            <a:alphaModFix/>
          </a:blip>
          <a:stretch>
            <a:fillRect/>
          </a:stretch>
        </p:blipFill>
        <p:spPr>
          <a:xfrm>
            <a:off x="6483575" y="1311200"/>
            <a:ext cx="2069077" cy="3680199"/>
          </a:xfrm>
          <a:prstGeom prst="rect">
            <a:avLst/>
          </a:prstGeom>
          <a:noFill/>
          <a:ln>
            <a:noFill/>
          </a:ln>
        </p:spPr>
      </p:pic>
      <p:pic>
        <p:nvPicPr>
          <p:cNvPr id="658" name="Google Shape;658;p80"/>
          <p:cNvPicPr preferRelativeResize="0"/>
          <p:nvPr/>
        </p:nvPicPr>
        <p:blipFill>
          <a:blip r:embed="rId4">
            <a:alphaModFix/>
          </a:blip>
          <a:stretch>
            <a:fillRect/>
          </a:stretch>
        </p:blipFill>
        <p:spPr>
          <a:xfrm>
            <a:off x="3845875" y="1311200"/>
            <a:ext cx="2069078" cy="3680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1"/>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Come mostrare una lista con immagini, video, testo?</a:t>
            </a:r>
            <a:endParaRPr sz="1400"/>
          </a:p>
          <a:p>
            <a:pPr indent="0" lvl="0" marL="0" rtl="0" algn="l">
              <a:spcBef>
                <a:spcPts val="1600"/>
              </a:spcBef>
              <a:spcAft>
                <a:spcPts val="1600"/>
              </a:spcAft>
              <a:buNone/>
            </a:pPr>
            <a:r>
              <a:t/>
            </a:r>
            <a:endParaRPr sz="1400"/>
          </a:p>
        </p:txBody>
      </p:sp>
      <p:sp>
        <p:nvSpPr>
          <p:cNvPr id="664" name="Google Shape;664;p8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pic>
        <p:nvPicPr>
          <p:cNvPr id="665" name="Google Shape;665;p81"/>
          <p:cNvPicPr preferRelativeResize="0"/>
          <p:nvPr/>
        </p:nvPicPr>
        <p:blipFill>
          <a:blip r:embed="rId3">
            <a:alphaModFix/>
          </a:blip>
          <a:stretch>
            <a:fillRect/>
          </a:stretch>
        </p:blipFill>
        <p:spPr>
          <a:xfrm>
            <a:off x="3895250" y="1149775"/>
            <a:ext cx="4171699" cy="3829524"/>
          </a:xfrm>
          <a:prstGeom prst="rect">
            <a:avLst/>
          </a:prstGeom>
          <a:noFill/>
          <a:ln>
            <a:noFill/>
          </a:ln>
        </p:spPr>
      </p:pic>
      <p:sp>
        <p:nvSpPr>
          <p:cNvPr id="666" name="Google Shape;666;p81"/>
          <p:cNvSpPr txBox="1"/>
          <p:nvPr/>
        </p:nvSpPr>
        <p:spPr>
          <a:xfrm>
            <a:off x="3446650" y="520200"/>
            <a:ext cx="5228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Cards</a:t>
            </a:r>
            <a:r>
              <a:rPr lang="it">
                <a:solidFill>
                  <a:schemeClr val="lt2"/>
                </a:solidFill>
                <a:latin typeface="Roboto"/>
                <a:ea typeface="Roboto"/>
                <a:cs typeface="Roboto"/>
                <a:sym typeface="Roboto"/>
              </a:rPr>
              <a:t>: Immagini combinate con testo.</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Organizzazione di Obiettivi e Workflow</a:t>
            </a:r>
            <a:endParaRPr/>
          </a:p>
        </p:txBody>
      </p:sp>
      <p:sp>
        <p:nvSpPr>
          <p:cNvPr id="108" name="Google Shape;108;p19"/>
          <p:cNvSpPr txBox="1"/>
          <p:nvPr>
            <p:ph idx="1" type="body"/>
          </p:nvPr>
        </p:nvSpPr>
        <p:spPr>
          <a:xfrm>
            <a:off x="471900" y="1919075"/>
            <a:ext cx="8380200" cy="27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Nel caso di interfacce il cui scopo è raggiungere un obiettivo oppure in cui si debba seguire un flusso di lavoro è opportuno seguire delle linee guida generali:</a:t>
            </a:r>
            <a:endParaRPr sz="1400"/>
          </a:p>
          <a:p>
            <a:pPr indent="-317500" lvl="0" marL="457200" rtl="0" algn="l">
              <a:spcBef>
                <a:spcPts val="1600"/>
              </a:spcBef>
              <a:spcAft>
                <a:spcPts val="0"/>
              </a:spcAft>
              <a:buSzPts val="1400"/>
              <a:buChar char="●"/>
            </a:pPr>
            <a:r>
              <a:rPr lang="it" sz="1400"/>
              <a:t>Gli elementi che sono utilizzati spesso devono essere chiaramente visibili ed evidenziati.</a:t>
            </a:r>
            <a:endParaRPr sz="1400"/>
          </a:p>
          <a:p>
            <a:pPr indent="-317500" lvl="0" marL="457200" rtl="0" algn="l">
              <a:spcBef>
                <a:spcPts val="0"/>
              </a:spcBef>
              <a:spcAft>
                <a:spcPts val="0"/>
              </a:spcAft>
              <a:buSzPts val="1400"/>
              <a:buChar char="●"/>
            </a:pPr>
            <a:r>
              <a:rPr lang="it" sz="1400"/>
              <a:t>Gli elementi che sono utilizzati raramente possono essere nascosti o accessibili solo navigando. Rientrano tra questi elementi le impostazioni o i menu di aiuto.</a:t>
            </a:r>
            <a:endParaRPr sz="1400"/>
          </a:p>
          <a:p>
            <a:pPr indent="-317500" lvl="0" marL="457200" rtl="0" algn="l">
              <a:spcBef>
                <a:spcPts val="0"/>
              </a:spcBef>
              <a:spcAft>
                <a:spcPts val="0"/>
              </a:spcAft>
              <a:buSzPts val="1400"/>
              <a:buChar char="●"/>
            </a:pPr>
            <a:r>
              <a:rPr lang="it" sz="1400"/>
              <a:t>Dividere i processi più onerosi in sequenze di passi. Ad esempio, si può pensare a un sistema tipo wizard per andare avanti e indietro, con una chiara indicazione all’utente sullo stato attuale. Inoltre, è sempre opportuno considerare il livello degli utenti, in caso di utenti esperti potrebbe essere più efficiente lasciare autonomia, mentre per i nuovi utenti è utile aggiungere sistemi di aiuto.</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2"/>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Come mostrare una lista con immagini, video, testo?</a:t>
            </a:r>
            <a:endParaRPr sz="1400"/>
          </a:p>
          <a:p>
            <a:pPr indent="0" lvl="0" marL="0" rtl="0" algn="l">
              <a:spcBef>
                <a:spcPts val="1600"/>
              </a:spcBef>
              <a:spcAft>
                <a:spcPts val="1600"/>
              </a:spcAft>
              <a:buNone/>
            </a:pPr>
            <a:r>
              <a:t/>
            </a:r>
            <a:endParaRPr sz="1400"/>
          </a:p>
        </p:txBody>
      </p:sp>
      <p:sp>
        <p:nvSpPr>
          <p:cNvPr id="672" name="Google Shape;672;p8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pic>
        <p:nvPicPr>
          <p:cNvPr id="673" name="Google Shape;673;p82"/>
          <p:cNvPicPr preferRelativeResize="0"/>
          <p:nvPr/>
        </p:nvPicPr>
        <p:blipFill>
          <a:blip r:embed="rId3">
            <a:alphaModFix/>
          </a:blip>
          <a:stretch>
            <a:fillRect/>
          </a:stretch>
        </p:blipFill>
        <p:spPr>
          <a:xfrm>
            <a:off x="3795175" y="1465800"/>
            <a:ext cx="4645450" cy="3552075"/>
          </a:xfrm>
          <a:prstGeom prst="rect">
            <a:avLst/>
          </a:prstGeom>
          <a:noFill/>
          <a:ln>
            <a:noFill/>
          </a:ln>
        </p:spPr>
      </p:pic>
      <p:sp>
        <p:nvSpPr>
          <p:cNvPr id="674" name="Google Shape;674;p82"/>
          <p:cNvSpPr txBox="1"/>
          <p:nvPr/>
        </p:nvSpPr>
        <p:spPr>
          <a:xfrm>
            <a:off x="3497925" y="415400"/>
            <a:ext cx="5382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Griglia di Thumbnail</a:t>
            </a:r>
            <a:r>
              <a:rPr lang="it">
                <a:solidFill>
                  <a:schemeClr val="lt2"/>
                </a:solidFill>
                <a:latin typeface="Roboto"/>
                <a:ea typeface="Roboto"/>
                <a:cs typeface="Roboto"/>
                <a:sym typeface="Roboto"/>
              </a:rPr>
              <a:t>: vengono mostrare piccole preview delle immagini.</a:t>
            </a:r>
            <a:endParaRPr>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3"/>
          <p:cNvSpPr txBox="1"/>
          <p:nvPr>
            <p:ph idx="1" type="body"/>
          </p:nvPr>
        </p:nvSpPr>
        <p:spPr>
          <a:xfrm>
            <a:off x="226075" y="1465800"/>
            <a:ext cx="2808000" cy="316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Come mostrare una lista con immagini, video, testo?</a:t>
            </a:r>
            <a:endParaRPr sz="1400"/>
          </a:p>
          <a:p>
            <a:pPr indent="0" lvl="0" marL="0" rtl="0" algn="l">
              <a:spcBef>
                <a:spcPts val="1600"/>
              </a:spcBef>
              <a:spcAft>
                <a:spcPts val="1600"/>
              </a:spcAft>
              <a:buNone/>
            </a:pPr>
            <a:r>
              <a:t/>
            </a:r>
            <a:endParaRPr sz="1400"/>
          </a:p>
        </p:txBody>
      </p:sp>
      <p:sp>
        <p:nvSpPr>
          <p:cNvPr id="680" name="Google Shape;680;p8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pic>
        <p:nvPicPr>
          <p:cNvPr id="681" name="Google Shape;681;p83"/>
          <p:cNvPicPr preferRelativeResize="0"/>
          <p:nvPr/>
        </p:nvPicPr>
        <p:blipFill>
          <a:blip r:embed="rId3">
            <a:alphaModFix/>
          </a:blip>
          <a:stretch>
            <a:fillRect/>
          </a:stretch>
        </p:blipFill>
        <p:spPr>
          <a:xfrm>
            <a:off x="3801175" y="1465800"/>
            <a:ext cx="4566175" cy="3344275"/>
          </a:xfrm>
          <a:prstGeom prst="rect">
            <a:avLst/>
          </a:prstGeom>
          <a:noFill/>
          <a:ln>
            <a:noFill/>
          </a:ln>
        </p:spPr>
      </p:pic>
      <p:sp>
        <p:nvSpPr>
          <p:cNvPr id="682" name="Google Shape;682;p83"/>
          <p:cNvSpPr txBox="1"/>
          <p:nvPr/>
        </p:nvSpPr>
        <p:spPr>
          <a:xfrm>
            <a:off x="3519900" y="570000"/>
            <a:ext cx="55143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it">
                <a:solidFill>
                  <a:schemeClr val="accent3"/>
                </a:solidFill>
                <a:latin typeface="Roboto"/>
                <a:ea typeface="Roboto"/>
                <a:cs typeface="Roboto"/>
                <a:sym typeface="Roboto"/>
              </a:rPr>
              <a:t>Carosello</a:t>
            </a:r>
            <a:r>
              <a:rPr lang="it">
                <a:solidFill>
                  <a:schemeClr val="lt2"/>
                </a:solidFill>
                <a:latin typeface="Roboto"/>
                <a:ea typeface="Roboto"/>
                <a:cs typeface="Roboto"/>
                <a:sym typeface="Roboto"/>
              </a:rPr>
              <a:t>: è un’alternativa alla griglia di thumbnail dove c’è un oggetto in primo piano e delle frecce per scorrere all’interno della lista.</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4"/>
          <p:cNvSpPr txBox="1"/>
          <p:nvPr>
            <p:ph idx="1" type="body"/>
          </p:nvPr>
        </p:nvSpPr>
        <p:spPr>
          <a:xfrm>
            <a:off x="471900" y="1919075"/>
            <a:ext cx="8222100" cy="271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Come mostrare una lista con tanti elementi?</a:t>
            </a:r>
            <a:endParaRPr sz="1400"/>
          </a:p>
          <a:p>
            <a:pPr indent="-317500" lvl="0" marL="457200" rtl="0" algn="l">
              <a:spcBef>
                <a:spcPts val="1600"/>
              </a:spcBef>
              <a:spcAft>
                <a:spcPts val="0"/>
              </a:spcAft>
              <a:buSzPts val="1400"/>
              <a:buChar char="●"/>
            </a:pPr>
            <a:r>
              <a:rPr lang="it" sz="1400">
                <a:solidFill>
                  <a:schemeClr val="accent3"/>
                </a:solidFill>
              </a:rPr>
              <a:t>Pagination</a:t>
            </a:r>
            <a:r>
              <a:rPr lang="it" sz="1400"/>
              <a:t>: i risultati sono divisi in blocchi di pagine, con un certo numero di risultato per pagina.</a:t>
            </a:r>
            <a:endParaRPr sz="1400"/>
          </a:p>
          <a:p>
            <a:pPr indent="-317500" lvl="0" marL="457200" rtl="0" algn="l">
              <a:spcBef>
                <a:spcPts val="0"/>
              </a:spcBef>
              <a:spcAft>
                <a:spcPts val="0"/>
              </a:spcAft>
              <a:buSzPts val="1400"/>
              <a:buChar char="●"/>
            </a:pPr>
            <a:r>
              <a:rPr lang="it" sz="1400">
                <a:solidFill>
                  <a:schemeClr val="accent3"/>
                </a:solidFill>
              </a:rPr>
              <a:t>Scroll Infinito</a:t>
            </a:r>
            <a:r>
              <a:rPr lang="it" sz="1400"/>
              <a:t>: è tipico delle applicazioni mobile. I risultati sono caricati in blocco, quando l’utente sta per raggiungere la fine dei risultati caricati, il sistema automaticamente carica un altro blocco.</a:t>
            </a:r>
            <a:endParaRPr sz="1400"/>
          </a:p>
        </p:txBody>
      </p:sp>
      <p:sp>
        <p:nvSpPr>
          <p:cNvPr id="688" name="Google Shape;688;p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5"/>
          <p:cNvSpPr txBox="1"/>
          <p:nvPr>
            <p:ph idx="1" type="body"/>
          </p:nvPr>
        </p:nvSpPr>
        <p:spPr>
          <a:xfrm>
            <a:off x="471900" y="1919075"/>
            <a:ext cx="8222100" cy="271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Come mostrare una lista con elementi organizzati in categorie o gerarchicamente?</a:t>
            </a:r>
            <a:endParaRPr sz="1400"/>
          </a:p>
          <a:p>
            <a:pPr indent="-317500" lvl="0" marL="457200" rtl="0" algn="l">
              <a:spcBef>
                <a:spcPts val="1600"/>
              </a:spcBef>
              <a:spcAft>
                <a:spcPts val="0"/>
              </a:spcAft>
              <a:buSzPts val="1400"/>
              <a:buChar char="●"/>
            </a:pPr>
            <a:r>
              <a:rPr lang="it" sz="1400"/>
              <a:t>Se è presente una struttura con un solo livello di categorie (cioè senza sottocategorie), si possono mostrare delle sezioni con titoli, una sezione per ogni categoria. In questo caso si può anche consentire l’ordinamento all’interno di una singola categoria.</a:t>
            </a:r>
            <a:endParaRPr sz="1400"/>
          </a:p>
          <a:p>
            <a:pPr indent="-317500" lvl="0" marL="457200" rtl="0" algn="l">
              <a:spcBef>
                <a:spcPts val="0"/>
              </a:spcBef>
              <a:spcAft>
                <a:spcPts val="0"/>
              </a:spcAft>
              <a:buSzPts val="1400"/>
              <a:buChar char="●"/>
            </a:pPr>
            <a:r>
              <a:rPr lang="it" sz="1400"/>
              <a:t>Se è presente una struttura più complessa, si può optare per una visualizzazione ad albero, dove si può cliccare su una categoria per visualizzare le sottocategorie.</a:t>
            </a:r>
            <a:endParaRPr sz="1400"/>
          </a:p>
        </p:txBody>
      </p:sp>
      <p:sp>
        <p:nvSpPr>
          <p:cNvPr id="694" name="Google Shape;694;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6"/>
          <p:cNvSpPr txBox="1"/>
          <p:nvPr>
            <p:ph idx="1" type="body"/>
          </p:nvPr>
        </p:nvSpPr>
        <p:spPr>
          <a:xfrm>
            <a:off x="471900" y="1919075"/>
            <a:ext cx="4019400" cy="3107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400"/>
              <a:t>Q</a:t>
            </a:r>
            <a:r>
              <a:rPr lang="it" sz="1400"/>
              <a:t>uando una lista ha un ordine alfabetico o numerico (es. una rubrica telefonica), potrebbe essere utile aggiungere un modo di navigare utilizzando le lettere.</a:t>
            </a:r>
            <a:endParaRPr sz="1400"/>
          </a:p>
          <a:p>
            <a:pPr indent="0" lvl="0" marL="0" rtl="0" algn="l">
              <a:lnSpc>
                <a:spcPct val="100000"/>
              </a:lnSpc>
              <a:spcBef>
                <a:spcPts val="1600"/>
              </a:spcBef>
              <a:spcAft>
                <a:spcPts val="0"/>
              </a:spcAft>
              <a:buNone/>
            </a:pPr>
            <a:r>
              <a:rPr lang="it" sz="1400"/>
              <a:t>Nel caso della presenza di un campo di ricerca o di filtro, prevedere un testo nel caso di lista vuota.</a:t>
            </a:r>
            <a:endParaRPr sz="1400"/>
          </a:p>
          <a:p>
            <a:pPr indent="0" lvl="0" marL="0" rtl="0" algn="l">
              <a:lnSpc>
                <a:spcPct val="100000"/>
              </a:lnSpc>
              <a:spcBef>
                <a:spcPts val="1600"/>
              </a:spcBef>
              <a:spcAft>
                <a:spcPts val="0"/>
              </a:spcAft>
              <a:buNone/>
            </a:pPr>
            <a:r>
              <a:rPr lang="it" sz="1400"/>
              <a:t>Se l’utente può aggiungere elementi alla lista, prevedere la presenza di un pulsante in fondo alla lista per aggiungere velocemente un elemento. Questo è molto importante nel caso in cui il risultato di una ricerca sia vuoto.</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sp>
        <p:nvSpPr>
          <p:cNvPr id="700" name="Google Shape;700;p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Liste di elementi: suggerimenti</a:t>
            </a:r>
            <a:endParaRPr/>
          </a:p>
        </p:txBody>
      </p:sp>
      <p:pic>
        <p:nvPicPr>
          <p:cNvPr id="701" name="Google Shape;701;p86"/>
          <p:cNvPicPr preferRelativeResize="0"/>
          <p:nvPr/>
        </p:nvPicPr>
        <p:blipFill>
          <a:blip r:embed="rId3">
            <a:alphaModFix/>
          </a:blip>
          <a:stretch>
            <a:fillRect/>
          </a:stretch>
        </p:blipFill>
        <p:spPr>
          <a:xfrm>
            <a:off x="4658425" y="1919063"/>
            <a:ext cx="4347902" cy="2404765"/>
          </a:xfrm>
          <a:prstGeom prst="rect">
            <a:avLst/>
          </a:prstGeom>
          <a:noFill/>
          <a:ln>
            <a:noFill/>
          </a:ln>
        </p:spPr>
      </p:pic>
      <p:sp>
        <p:nvSpPr>
          <p:cNvPr id="702" name="Google Shape;702;p86"/>
          <p:cNvSpPr txBox="1"/>
          <p:nvPr/>
        </p:nvSpPr>
        <p:spPr>
          <a:xfrm>
            <a:off x="4894375" y="4410575"/>
            <a:ext cx="38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Schermata Netflix nel caso in cui non ci siano elementi nella mia lista.</a:t>
            </a:r>
            <a:endParaRPr>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0" st="0"/>
                                            </p:txEl>
                                          </p:spTgt>
                                        </p:tgtEl>
                                        <p:attrNameLst>
                                          <p:attrName>style.visibility</p:attrName>
                                        </p:attrNameLst>
                                      </p:cBhvr>
                                      <p:to>
                                        <p:strVal val="visible"/>
                                      </p:to>
                                    </p:set>
                                    <p:animEffect filter="fade" transition="in">
                                      <p:cBhvr>
                                        <p:cTn dur="1000"/>
                                        <p:tgtEl>
                                          <p:spTgt spid="6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1" st="1"/>
                                            </p:txEl>
                                          </p:spTgt>
                                        </p:tgtEl>
                                        <p:attrNameLst>
                                          <p:attrName>style.visibility</p:attrName>
                                        </p:attrNameLst>
                                      </p:cBhvr>
                                      <p:to>
                                        <p:strVal val="visible"/>
                                      </p:to>
                                    </p:set>
                                    <p:animEffect filter="fade" transition="in">
                                      <p:cBhvr>
                                        <p:cTn dur="1000"/>
                                        <p:tgtEl>
                                          <p:spTgt spid="6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2" st="2"/>
                                            </p:txEl>
                                          </p:spTgt>
                                        </p:tgtEl>
                                        <p:attrNameLst>
                                          <p:attrName>style.visibility</p:attrName>
                                        </p:attrNameLst>
                                      </p:cBhvr>
                                      <p:to>
                                        <p:strVal val="visible"/>
                                      </p:to>
                                    </p:set>
                                    <p:animEffect filter="fade" transition="in">
                                      <p:cBhvr>
                                        <p:cTn dur="1000"/>
                                        <p:tgtEl>
                                          <p:spTgt spid="6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3" st="3"/>
                                            </p:txEl>
                                          </p:spTgt>
                                        </p:tgtEl>
                                        <p:attrNameLst>
                                          <p:attrName>style.visibility</p:attrName>
                                        </p:attrNameLst>
                                      </p:cBhvr>
                                      <p:to>
                                        <p:strVal val="visible"/>
                                      </p:to>
                                    </p:set>
                                    <p:animEffect filter="fade" transition="in">
                                      <p:cBhvr>
                                        <p:cTn dur="1000"/>
                                        <p:tgtEl>
                                          <p:spTgt spid="6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4" st="4"/>
                                            </p:txEl>
                                          </p:spTgt>
                                        </p:tgtEl>
                                        <p:attrNameLst>
                                          <p:attrName>style.visibility</p:attrName>
                                        </p:attrNameLst>
                                      </p:cBhvr>
                                      <p:to>
                                        <p:strVal val="visible"/>
                                      </p:to>
                                    </p:set>
                                    <p:animEffect filter="fade" transition="in">
                                      <p:cBhvr>
                                        <p:cTn dur="1000"/>
                                        <p:tgtEl>
                                          <p:spTgt spid="6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Visualizzare dati complessi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8"/>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La visualizzazione di dati complessi è una disciplina a sé all’interno della realizzazione di interfacce grafiche.</a:t>
            </a:r>
            <a:endParaRPr sz="1400"/>
          </a:p>
          <a:p>
            <a:pPr indent="0" lvl="0" marL="0" rtl="0" algn="l">
              <a:spcBef>
                <a:spcPts val="1600"/>
              </a:spcBef>
              <a:spcAft>
                <a:spcPts val="0"/>
              </a:spcAft>
              <a:buNone/>
            </a:pPr>
            <a:r>
              <a:rPr lang="it" sz="1400"/>
              <a:t>Da un punto di vista grafico si possono utilizzare diversi elementi: tabelle, grafici, mappe, diagrammi, ecc. Tuttavia lo sforzo maggiore è richiesto nella progettazione degli elementi da visualizzare:</a:t>
            </a:r>
            <a:endParaRPr sz="1400"/>
          </a:p>
          <a:p>
            <a:pPr indent="-317500" lvl="0" marL="457200" rtl="0" algn="l">
              <a:spcBef>
                <a:spcPts val="1600"/>
              </a:spcBef>
              <a:spcAft>
                <a:spcPts val="0"/>
              </a:spcAft>
              <a:buSzPts val="1400"/>
              <a:buChar char="●"/>
            </a:pPr>
            <a:r>
              <a:rPr lang="it" sz="1400"/>
              <a:t>Come sono organizzati i dati?</a:t>
            </a:r>
            <a:endParaRPr sz="1400"/>
          </a:p>
          <a:p>
            <a:pPr indent="-317500" lvl="0" marL="457200" rtl="0" algn="l">
              <a:spcBef>
                <a:spcPts val="0"/>
              </a:spcBef>
              <a:spcAft>
                <a:spcPts val="0"/>
              </a:spcAft>
              <a:buSzPts val="1400"/>
              <a:buChar char="●"/>
            </a:pPr>
            <a:r>
              <a:rPr lang="it" sz="1400"/>
              <a:t>Come sono collegati tra di loro?</a:t>
            </a:r>
            <a:endParaRPr sz="1400"/>
          </a:p>
          <a:p>
            <a:pPr indent="-317500" lvl="0" marL="457200" rtl="0" algn="l">
              <a:spcBef>
                <a:spcPts val="0"/>
              </a:spcBef>
              <a:spcAft>
                <a:spcPts val="0"/>
              </a:spcAft>
              <a:buSzPts val="1400"/>
              <a:buChar char="●"/>
            </a:pPr>
            <a:r>
              <a:rPr lang="it" sz="1400"/>
              <a:t>Gli utenti possono espandere la visualizzazione?</a:t>
            </a:r>
            <a:endParaRPr sz="1400"/>
          </a:p>
          <a:p>
            <a:pPr indent="-317500" lvl="0" marL="457200" rtl="0" algn="l">
              <a:spcBef>
                <a:spcPts val="0"/>
              </a:spcBef>
              <a:spcAft>
                <a:spcPts val="0"/>
              </a:spcAft>
              <a:buSzPts val="1400"/>
              <a:buChar char="●"/>
            </a:pPr>
            <a:r>
              <a:rPr lang="it" sz="1400"/>
              <a:t>Gli utenti possono riorganizzare i dati per mostrarli in modo diverso?</a:t>
            </a:r>
            <a:endParaRPr sz="1400"/>
          </a:p>
          <a:p>
            <a:pPr indent="-317500" lvl="0" marL="457200" rtl="0" algn="l">
              <a:spcBef>
                <a:spcPts val="0"/>
              </a:spcBef>
              <a:spcAft>
                <a:spcPts val="0"/>
              </a:spcAft>
              <a:buSzPts val="1400"/>
              <a:buChar char="●"/>
            </a:pPr>
            <a:r>
              <a:rPr lang="it" sz="1400"/>
              <a:t>Gli utenti possono selezionare solo una porzione dei dati a cui sono interessati?</a:t>
            </a:r>
            <a:endParaRPr sz="1400"/>
          </a:p>
          <a:p>
            <a:pPr indent="0" lvl="0" marL="0" rtl="0" algn="l">
              <a:spcBef>
                <a:spcPts val="1600"/>
              </a:spcBef>
              <a:spcAft>
                <a:spcPts val="1600"/>
              </a:spcAft>
              <a:buNone/>
            </a:pPr>
            <a:r>
              <a:t/>
            </a:r>
            <a:endParaRPr sz="1400"/>
          </a:p>
        </p:txBody>
      </p:sp>
      <p:sp>
        <p:nvSpPr>
          <p:cNvPr id="713" name="Google Shape;713;p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Visualizzare dati complessi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9"/>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In genere i dati vanno mostrati utilizzando un modello organizzativo:</a:t>
            </a:r>
            <a:endParaRPr sz="1400"/>
          </a:p>
          <a:p>
            <a:pPr indent="-317500" lvl="0" marL="457200" rtl="0" algn="l">
              <a:spcBef>
                <a:spcPts val="1600"/>
              </a:spcBef>
              <a:spcAft>
                <a:spcPts val="0"/>
              </a:spcAft>
              <a:buSzPts val="1400"/>
              <a:buChar char="●"/>
            </a:pPr>
            <a:r>
              <a:rPr lang="it" sz="1400">
                <a:solidFill>
                  <a:schemeClr val="accent3"/>
                </a:solidFill>
              </a:rPr>
              <a:t>L</a:t>
            </a:r>
            <a:r>
              <a:rPr lang="it" sz="1400">
                <a:solidFill>
                  <a:schemeClr val="accent3"/>
                </a:solidFill>
              </a:rPr>
              <a:t>ineare</a:t>
            </a:r>
            <a:r>
              <a:rPr lang="it" sz="1400"/>
              <a:t>: i dati sono mostrati seguendo una sequenza (es. una lista).</a:t>
            </a:r>
            <a:endParaRPr sz="1400"/>
          </a:p>
          <a:p>
            <a:pPr indent="-317500" lvl="0" marL="457200" rtl="0" algn="l">
              <a:spcBef>
                <a:spcPts val="0"/>
              </a:spcBef>
              <a:spcAft>
                <a:spcPts val="0"/>
              </a:spcAft>
              <a:buSzPts val="1400"/>
              <a:buChar char="●"/>
            </a:pPr>
            <a:r>
              <a:rPr lang="it" sz="1400">
                <a:solidFill>
                  <a:schemeClr val="accent3"/>
                </a:solidFill>
              </a:rPr>
              <a:t>Tabellare</a:t>
            </a:r>
            <a:r>
              <a:rPr lang="it" sz="1400"/>
              <a:t>: i dati sono mostrati in forma di tabella.</a:t>
            </a:r>
            <a:endParaRPr sz="1400"/>
          </a:p>
          <a:p>
            <a:pPr indent="-317500" lvl="0" marL="457200" rtl="0" algn="l">
              <a:spcBef>
                <a:spcPts val="0"/>
              </a:spcBef>
              <a:spcAft>
                <a:spcPts val="0"/>
              </a:spcAft>
              <a:buSzPts val="1400"/>
              <a:buChar char="●"/>
            </a:pPr>
            <a:r>
              <a:rPr lang="it" sz="1400">
                <a:solidFill>
                  <a:schemeClr val="accent3"/>
                </a:solidFill>
              </a:rPr>
              <a:t>Gerarchico</a:t>
            </a:r>
            <a:r>
              <a:rPr lang="it" sz="1400"/>
              <a:t>: i dati sono mostrati in forma di albero.</a:t>
            </a:r>
            <a:endParaRPr sz="1400"/>
          </a:p>
          <a:p>
            <a:pPr indent="-317500" lvl="0" marL="457200" rtl="0" algn="l">
              <a:spcBef>
                <a:spcPts val="0"/>
              </a:spcBef>
              <a:spcAft>
                <a:spcPts val="0"/>
              </a:spcAft>
              <a:buSzPts val="1400"/>
              <a:buChar char="●"/>
            </a:pPr>
            <a:r>
              <a:rPr lang="it" sz="1400">
                <a:solidFill>
                  <a:schemeClr val="accent3"/>
                </a:solidFill>
              </a:rPr>
              <a:t>A rete</a:t>
            </a:r>
            <a:r>
              <a:rPr lang="it" sz="1400"/>
              <a:t>: i dati sono mostrati in un rete interconnessa (es. un grafo o un diagramma di flusso).</a:t>
            </a:r>
            <a:endParaRPr sz="1400"/>
          </a:p>
          <a:p>
            <a:pPr indent="-317500" lvl="0" marL="457200" rtl="0" algn="l">
              <a:spcBef>
                <a:spcPts val="0"/>
              </a:spcBef>
              <a:spcAft>
                <a:spcPts val="0"/>
              </a:spcAft>
              <a:buSzPts val="1400"/>
              <a:buChar char="●"/>
            </a:pPr>
            <a:r>
              <a:rPr lang="it" sz="1400">
                <a:solidFill>
                  <a:schemeClr val="accent3"/>
                </a:solidFill>
              </a:rPr>
              <a:t>Geografico</a:t>
            </a:r>
            <a:r>
              <a:rPr lang="it" sz="1400"/>
              <a:t>: i dati sono mostrati in forma spaziale (es. una mappa).</a:t>
            </a:r>
            <a:endParaRPr sz="1400"/>
          </a:p>
          <a:p>
            <a:pPr indent="-317500" lvl="0" marL="457200" rtl="0" algn="l">
              <a:spcBef>
                <a:spcPts val="0"/>
              </a:spcBef>
              <a:spcAft>
                <a:spcPts val="0"/>
              </a:spcAft>
              <a:buSzPts val="1400"/>
              <a:buChar char="●"/>
            </a:pPr>
            <a:r>
              <a:rPr lang="it" sz="1400">
                <a:solidFill>
                  <a:schemeClr val="accent3"/>
                </a:solidFill>
              </a:rPr>
              <a:t>Testuale</a:t>
            </a:r>
            <a:r>
              <a:rPr lang="it" sz="1400"/>
              <a:t>: i dati sono mostrati utilizzando una nuvola di parole.</a:t>
            </a:r>
            <a:endParaRPr sz="1400"/>
          </a:p>
          <a:p>
            <a:pPr indent="0" lvl="0" marL="0" rtl="0" algn="l">
              <a:spcBef>
                <a:spcPts val="1600"/>
              </a:spcBef>
              <a:spcAft>
                <a:spcPts val="1600"/>
              </a:spcAft>
              <a:buNone/>
            </a:pPr>
            <a:r>
              <a:rPr lang="it" sz="1400"/>
              <a:t>La scelta del modello organizzativo comunica all’utente la forma che si vuole associare ai dati da mostrare.</a:t>
            </a:r>
            <a:endParaRPr sz="1400"/>
          </a:p>
        </p:txBody>
      </p:sp>
      <p:sp>
        <p:nvSpPr>
          <p:cNvPr id="719" name="Google Shape;719;p8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Organizzazione dei dati</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0"/>
          <p:cNvSpPr txBox="1"/>
          <p:nvPr>
            <p:ph idx="1" type="body"/>
          </p:nvPr>
        </p:nvSpPr>
        <p:spPr>
          <a:xfrm>
            <a:off x="276600" y="1862300"/>
            <a:ext cx="8354400" cy="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Quanti di questi numeri sono superiori a 1?</a:t>
            </a:r>
            <a:endParaRPr sz="1400"/>
          </a:p>
          <a:p>
            <a:pPr indent="0" lvl="0" marL="0" rtl="0" algn="l">
              <a:spcBef>
                <a:spcPts val="1600"/>
              </a:spcBef>
              <a:spcAft>
                <a:spcPts val="1600"/>
              </a:spcAft>
              <a:buNone/>
            </a:pPr>
            <a:r>
              <a:t/>
            </a:r>
            <a:endParaRPr sz="1400"/>
          </a:p>
        </p:txBody>
      </p:sp>
      <p:sp>
        <p:nvSpPr>
          <p:cNvPr id="725" name="Google Shape;725;p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graphicFrame>
        <p:nvGraphicFramePr>
          <p:cNvPr id="726" name="Google Shape;726;p90"/>
          <p:cNvGraphicFramePr/>
          <p:nvPr/>
        </p:nvGraphicFramePr>
        <p:xfrm>
          <a:off x="1348000" y="2351885"/>
          <a:ext cx="3000000" cy="3000000"/>
        </p:xfrm>
        <a:graphic>
          <a:graphicData uri="http://schemas.openxmlformats.org/drawingml/2006/table">
            <a:tbl>
              <a:tblPr>
                <a:noFill/>
                <a:tableStyleId>{183A6A3D-02B5-4A42-90B3-05B442235B81}</a:tableStyleId>
              </a:tblPr>
              <a:tblGrid>
                <a:gridCol w="555550"/>
                <a:gridCol w="669850"/>
                <a:gridCol w="669850"/>
                <a:gridCol w="669850"/>
                <a:gridCol w="669850"/>
                <a:gridCol w="669850"/>
                <a:gridCol w="669850"/>
                <a:gridCol w="669850"/>
                <a:gridCol w="669850"/>
                <a:gridCol w="555550"/>
              </a:tblGrid>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0.912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0.943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0.713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0.732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0.023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0.321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0.588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0.632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0.006</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0.301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0.015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1.279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a:t>
                      </a:r>
                      <a:r>
                        <a:rPr lang="it" sz="1000">
                          <a:solidFill>
                            <a:schemeClr val="lt2"/>
                          </a:solidFill>
                          <a:latin typeface="Roboto"/>
                          <a:ea typeface="Roboto"/>
                          <a:cs typeface="Roboto"/>
                          <a:sym typeface="Roboto"/>
                        </a:rPr>
                        <a:t>.115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0.543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0.568</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0.960</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0.192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0.928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0.904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1.279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0.597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0.654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1.070</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0.889</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0.465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a:t>
                      </a:r>
                      <a:r>
                        <a:rPr lang="it" sz="1000">
                          <a:solidFill>
                            <a:schemeClr val="lt2"/>
                          </a:solidFill>
                          <a:latin typeface="Roboto"/>
                          <a:ea typeface="Roboto"/>
                          <a:cs typeface="Roboto"/>
                          <a:sym typeface="Roboto"/>
                        </a:rPr>
                        <a:t>.104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0.344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0.990</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0.098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1.223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1"/>
          <p:cNvSpPr txBox="1"/>
          <p:nvPr>
            <p:ph idx="1" type="body"/>
          </p:nvPr>
        </p:nvSpPr>
        <p:spPr>
          <a:xfrm>
            <a:off x="276600" y="1862300"/>
            <a:ext cx="8354400" cy="1998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Nel caso precedente, il carico cognitivo del cervello aumenta insieme al numero di opzioni. In questo caso, gli occhi devono scorrere tutti gli elementi e valutare ogni singolo numero.</a:t>
            </a:r>
            <a:endParaRPr sz="1400"/>
          </a:p>
          <a:p>
            <a:pPr indent="0" lvl="0" marL="0" rtl="0" algn="l">
              <a:spcBef>
                <a:spcPts val="1600"/>
              </a:spcBef>
              <a:spcAft>
                <a:spcPts val="0"/>
              </a:spcAft>
              <a:buNone/>
            </a:pPr>
            <a:r>
              <a:rPr lang="it" sz="1400"/>
              <a:t>Esistono diverse tecniche per velocizzare il processo di riconoscimento.</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732" name="Google Shape;732;p9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Struttura dei testi</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2"/>
          <p:cNvSpPr txBox="1"/>
          <p:nvPr>
            <p:ph idx="1" type="body"/>
          </p:nvPr>
        </p:nvSpPr>
        <p:spPr>
          <a:xfrm>
            <a:off x="276600" y="1862300"/>
            <a:ext cx="8354400" cy="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Si può utilizzare lo stile.</a:t>
            </a:r>
            <a:endParaRPr sz="1400"/>
          </a:p>
          <a:p>
            <a:pPr indent="0" lvl="0" marL="0" rtl="0" algn="l">
              <a:spcBef>
                <a:spcPts val="1600"/>
              </a:spcBef>
              <a:spcAft>
                <a:spcPts val="1600"/>
              </a:spcAft>
              <a:buNone/>
            </a:pPr>
            <a:r>
              <a:t/>
            </a:r>
            <a:endParaRPr sz="1400"/>
          </a:p>
        </p:txBody>
      </p:sp>
      <p:sp>
        <p:nvSpPr>
          <p:cNvPr id="738" name="Google Shape;738;p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graphicFrame>
        <p:nvGraphicFramePr>
          <p:cNvPr id="739" name="Google Shape;739;p92"/>
          <p:cNvGraphicFramePr/>
          <p:nvPr/>
        </p:nvGraphicFramePr>
        <p:xfrm>
          <a:off x="1348000" y="2351885"/>
          <a:ext cx="3000000" cy="3000000"/>
        </p:xfrm>
        <a:graphic>
          <a:graphicData uri="http://schemas.openxmlformats.org/drawingml/2006/table">
            <a:tbl>
              <a:tblPr>
                <a:noFill/>
                <a:tableStyleId>{183A6A3D-02B5-4A42-90B3-05B442235B81}</a:tableStyleId>
              </a:tblPr>
              <a:tblGrid>
                <a:gridCol w="555550"/>
                <a:gridCol w="669850"/>
                <a:gridCol w="669850"/>
                <a:gridCol w="669850"/>
                <a:gridCol w="669850"/>
                <a:gridCol w="669850"/>
                <a:gridCol w="669850"/>
                <a:gridCol w="669850"/>
                <a:gridCol w="669850"/>
                <a:gridCol w="555550"/>
              </a:tblGrid>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0.912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0.943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0.713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0.732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0.023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0.321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0.588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0.632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0.006</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0.301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0.015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1.279</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1.079</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1.115</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0.543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0.568</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0.960</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0.192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0.928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0.904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1.279</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0.597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0.654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1.070</a:t>
                      </a:r>
                      <a:endParaRPr b="1" u="sng">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0.889</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0.465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1.104</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0.344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0.990</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0.098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000" u="sng">
                          <a:solidFill>
                            <a:schemeClr val="lt2"/>
                          </a:solidFill>
                          <a:latin typeface="Roboto"/>
                          <a:ea typeface="Roboto"/>
                          <a:cs typeface="Roboto"/>
                          <a:sym typeface="Roboto"/>
                        </a:rPr>
                        <a:t>1.223</a:t>
                      </a:r>
                      <a:endParaRPr b="1" sz="1000"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3"/>
          <p:cNvSpPr txBox="1"/>
          <p:nvPr>
            <p:ph idx="1" type="body"/>
          </p:nvPr>
        </p:nvSpPr>
        <p:spPr>
          <a:xfrm>
            <a:off x="276600" y="1862300"/>
            <a:ext cx="8354400" cy="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Si possono utilizzare i colori.</a:t>
            </a:r>
            <a:endParaRPr sz="1400"/>
          </a:p>
          <a:p>
            <a:pPr indent="0" lvl="0" marL="0" rtl="0" algn="l">
              <a:spcBef>
                <a:spcPts val="1600"/>
              </a:spcBef>
              <a:spcAft>
                <a:spcPts val="1600"/>
              </a:spcAft>
              <a:buNone/>
            </a:pPr>
            <a:r>
              <a:t/>
            </a:r>
            <a:endParaRPr sz="1400"/>
          </a:p>
        </p:txBody>
      </p:sp>
      <p:sp>
        <p:nvSpPr>
          <p:cNvPr id="745" name="Google Shape;745;p9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graphicFrame>
        <p:nvGraphicFramePr>
          <p:cNvPr id="746" name="Google Shape;746;p93"/>
          <p:cNvGraphicFramePr/>
          <p:nvPr/>
        </p:nvGraphicFramePr>
        <p:xfrm>
          <a:off x="1348000" y="2351885"/>
          <a:ext cx="3000000" cy="3000000"/>
        </p:xfrm>
        <a:graphic>
          <a:graphicData uri="http://schemas.openxmlformats.org/drawingml/2006/table">
            <a:tbl>
              <a:tblPr>
                <a:noFill/>
                <a:tableStyleId>{183A6A3D-02B5-4A42-90B3-05B442235B81}</a:tableStyleId>
              </a:tblPr>
              <a:tblGrid>
                <a:gridCol w="555550"/>
                <a:gridCol w="669850"/>
                <a:gridCol w="669850"/>
                <a:gridCol w="669850"/>
                <a:gridCol w="669850"/>
                <a:gridCol w="669850"/>
                <a:gridCol w="669850"/>
                <a:gridCol w="669850"/>
                <a:gridCol w="669850"/>
                <a:gridCol w="555550"/>
              </a:tblGrid>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0.912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0.943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0.713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0.732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0.023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0.321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0.588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0.632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0.006</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0.301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0.015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1.279</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1.079</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1.115</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0.543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0.568</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0.960</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0.192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0.928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0.904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1.279</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0.597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0.654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1.070</a:t>
                      </a:r>
                      <a:endParaRPr>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0.889</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0.465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1.104</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0.344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0.990</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0.098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accent3"/>
                          </a:solidFill>
                          <a:latin typeface="Roboto"/>
                          <a:ea typeface="Roboto"/>
                          <a:cs typeface="Roboto"/>
                          <a:sym typeface="Roboto"/>
                        </a:rPr>
                        <a:t>1.223</a:t>
                      </a:r>
                      <a:endParaRPr sz="1000">
                        <a:solidFill>
                          <a:schemeClr val="accent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4"/>
          <p:cNvSpPr txBox="1"/>
          <p:nvPr>
            <p:ph idx="1" type="body"/>
          </p:nvPr>
        </p:nvSpPr>
        <p:spPr>
          <a:xfrm>
            <a:off x="276600" y="1862300"/>
            <a:ext cx="8354400" cy="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Si può utilizzare la dimensione del testo.</a:t>
            </a:r>
            <a:endParaRPr sz="1400"/>
          </a:p>
          <a:p>
            <a:pPr indent="0" lvl="0" marL="0" rtl="0" algn="l">
              <a:spcBef>
                <a:spcPts val="1600"/>
              </a:spcBef>
              <a:spcAft>
                <a:spcPts val="1600"/>
              </a:spcAft>
              <a:buNone/>
            </a:pPr>
            <a:r>
              <a:t/>
            </a:r>
            <a:endParaRPr sz="1400"/>
          </a:p>
        </p:txBody>
      </p:sp>
      <p:sp>
        <p:nvSpPr>
          <p:cNvPr id="752" name="Google Shape;752;p9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graphicFrame>
        <p:nvGraphicFramePr>
          <p:cNvPr id="753" name="Google Shape;753;p94"/>
          <p:cNvGraphicFramePr/>
          <p:nvPr/>
        </p:nvGraphicFramePr>
        <p:xfrm>
          <a:off x="1348000" y="2351885"/>
          <a:ext cx="3000000" cy="3000000"/>
        </p:xfrm>
        <a:graphic>
          <a:graphicData uri="http://schemas.openxmlformats.org/drawingml/2006/table">
            <a:tbl>
              <a:tblPr>
                <a:noFill/>
                <a:tableStyleId>{183A6A3D-02B5-4A42-90B3-05B442235B81}</a:tableStyleId>
              </a:tblPr>
              <a:tblGrid>
                <a:gridCol w="555550"/>
                <a:gridCol w="669850"/>
                <a:gridCol w="669850"/>
                <a:gridCol w="669850"/>
                <a:gridCol w="669850"/>
                <a:gridCol w="669850"/>
                <a:gridCol w="669850"/>
                <a:gridCol w="669850"/>
                <a:gridCol w="669850"/>
                <a:gridCol w="555550"/>
              </a:tblGrid>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0.912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0.943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0.713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0.732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0.555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0.023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0.321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0.588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0.632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0.006</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0.301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0.015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1.279</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1.079</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0.685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0.236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0.122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1.115</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0.543</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0.568</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0.001</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0.960</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0.567</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0.246</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0.192</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0.928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0.904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1.279</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0.597</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0.885</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0.654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0.135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0.079</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1.070</a:t>
                      </a:r>
                      <a:endParaRPr sz="16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0.864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0.889</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0.158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0.465</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00">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0.114</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0.984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1.104</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0.344</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0.990</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0.792</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0.098</a:t>
                      </a:r>
                      <a:endParaRPr sz="10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0.111</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200">
                          <a:solidFill>
                            <a:schemeClr val="lt2"/>
                          </a:solidFill>
                          <a:latin typeface="Roboto"/>
                          <a:ea typeface="Roboto"/>
                          <a:cs typeface="Roboto"/>
                          <a:sym typeface="Roboto"/>
                        </a:rPr>
                        <a:t>1.223</a:t>
                      </a:r>
                      <a:endParaRPr sz="1200">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it" sz="1000">
                          <a:solidFill>
                            <a:schemeClr val="lt2"/>
                          </a:solidFill>
                          <a:latin typeface="Roboto"/>
                          <a:ea typeface="Roboto"/>
                          <a:cs typeface="Roboto"/>
                          <a:sym typeface="Roboto"/>
                        </a:rPr>
                        <a:t>0.263</a:t>
                      </a:r>
                      <a:endParaRPr>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5"/>
          <p:cNvSpPr txBox="1"/>
          <p:nvPr>
            <p:ph idx="1" type="body"/>
          </p:nvPr>
        </p:nvSpPr>
        <p:spPr>
          <a:xfrm>
            <a:off x="276600" y="1862300"/>
            <a:ext cx="8354400" cy="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All’interno dei grafici si possono utilizzare colori e simboli diversi.</a:t>
            </a:r>
            <a:endParaRPr sz="1400"/>
          </a:p>
          <a:p>
            <a:pPr indent="0" lvl="0" marL="0" rtl="0" algn="l">
              <a:spcBef>
                <a:spcPts val="1600"/>
              </a:spcBef>
              <a:spcAft>
                <a:spcPts val="1600"/>
              </a:spcAft>
              <a:buNone/>
            </a:pPr>
            <a:r>
              <a:t/>
            </a:r>
            <a:endParaRPr sz="1400"/>
          </a:p>
        </p:txBody>
      </p:sp>
      <p:sp>
        <p:nvSpPr>
          <p:cNvPr id="759" name="Google Shape;759;p9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Evidenziare i dati</a:t>
            </a:r>
            <a:endParaRPr/>
          </a:p>
        </p:txBody>
      </p:sp>
      <p:pic>
        <p:nvPicPr>
          <p:cNvPr id="760" name="Google Shape;760;p95"/>
          <p:cNvPicPr preferRelativeResize="0"/>
          <p:nvPr/>
        </p:nvPicPr>
        <p:blipFill>
          <a:blip r:embed="rId3">
            <a:alphaModFix/>
          </a:blip>
          <a:stretch>
            <a:fillRect/>
          </a:stretch>
        </p:blipFill>
        <p:spPr>
          <a:xfrm>
            <a:off x="2571751" y="2228775"/>
            <a:ext cx="3710575" cy="27769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6"/>
          <p:cNvSpPr txBox="1"/>
          <p:nvPr>
            <p:ph idx="1" type="body"/>
          </p:nvPr>
        </p:nvSpPr>
        <p:spPr>
          <a:xfrm>
            <a:off x="276600" y="1862300"/>
            <a:ext cx="8354400" cy="2768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Una buona navigazione dovrebbe permettere agli utenti di concentrarsi sui punti di interesse. Ci sono diverse tecniche per esplorare i dati:</a:t>
            </a:r>
            <a:endParaRPr sz="1400"/>
          </a:p>
          <a:p>
            <a:pPr indent="-317500" lvl="0" marL="457200" rtl="0" algn="l">
              <a:spcBef>
                <a:spcPts val="1600"/>
              </a:spcBef>
              <a:spcAft>
                <a:spcPts val="0"/>
              </a:spcAft>
              <a:buSzPts val="1400"/>
              <a:buChar char="●"/>
            </a:pPr>
            <a:r>
              <a:rPr lang="it" sz="1400">
                <a:solidFill>
                  <a:schemeClr val="accent3"/>
                </a:solidFill>
              </a:rPr>
              <a:t>Scroll e panoramiche</a:t>
            </a:r>
            <a:r>
              <a:rPr lang="it" sz="1400"/>
              <a:t>, da utilizzare quando i dati non possono essere mostrati tutti insieme.</a:t>
            </a:r>
            <a:endParaRPr sz="1400"/>
          </a:p>
          <a:p>
            <a:pPr indent="-317500" lvl="0" marL="457200" rtl="0" algn="l">
              <a:spcBef>
                <a:spcPts val="0"/>
              </a:spcBef>
              <a:spcAft>
                <a:spcPts val="0"/>
              </a:spcAft>
              <a:buSzPts val="1400"/>
              <a:buChar char="●"/>
            </a:pPr>
            <a:r>
              <a:rPr lang="it" sz="1400">
                <a:solidFill>
                  <a:schemeClr val="accent3"/>
                </a:solidFill>
              </a:rPr>
              <a:t>Zoom</a:t>
            </a:r>
            <a:r>
              <a:rPr lang="it" sz="1400"/>
              <a:t>, da utilizzare per modificare la scala con cui visualizzare i dati.</a:t>
            </a:r>
            <a:endParaRPr sz="1400"/>
          </a:p>
          <a:p>
            <a:pPr indent="-317500" lvl="0" marL="457200" rtl="0" algn="l">
              <a:spcBef>
                <a:spcPts val="0"/>
              </a:spcBef>
              <a:spcAft>
                <a:spcPts val="0"/>
              </a:spcAft>
              <a:buSzPts val="1400"/>
              <a:buChar char="●"/>
            </a:pPr>
            <a:r>
              <a:rPr lang="it" sz="1400">
                <a:solidFill>
                  <a:schemeClr val="accent3"/>
                </a:solidFill>
              </a:rPr>
              <a:t>Apertura e chiusura dei punti di interesse</a:t>
            </a:r>
            <a:r>
              <a:rPr lang="it" sz="1400"/>
              <a:t>, chiudere e aprire alcune porzioni dei grafici.</a:t>
            </a:r>
            <a:endParaRPr sz="1400"/>
          </a:p>
          <a:p>
            <a:pPr indent="0" lvl="0" marL="0" rtl="0" algn="l">
              <a:spcBef>
                <a:spcPts val="1600"/>
              </a:spcBef>
              <a:spcAft>
                <a:spcPts val="1600"/>
              </a:spcAft>
              <a:buNone/>
            </a:pPr>
            <a:r>
              <a:t/>
            </a:r>
            <a:endParaRPr sz="1400"/>
          </a:p>
        </p:txBody>
      </p:sp>
      <p:sp>
        <p:nvSpPr>
          <p:cNvPr id="766" name="Google Shape;766;p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Esplorazione dei dati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0" st="0"/>
                                            </p:txEl>
                                          </p:spTgt>
                                        </p:tgtEl>
                                        <p:attrNameLst>
                                          <p:attrName>style.visibility</p:attrName>
                                        </p:attrNameLst>
                                      </p:cBhvr>
                                      <p:to>
                                        <p:strVal val="visible"/>
                                      </p:to>
                                    </p:set>
                                    <p:animEffect filter="fade" transition="in">
                                      <p:cBhvr>
                                        <p:cTn dur="1000"/>
                                        <p:tgtEl>
                                          <p:spTgt spid="7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1" st="1"/>
                                            </p:txEl>
                                          </p:spTgt>
                                        </p:tgtEl>
                                        <p:attrNameLst>
                                          <p:attrName>style.visibility</p:attrName>
                                        </p:attrNameLst>
                                      </p:cBhvr>
                                      <p:to>
                                        <p:strVal val="visible"/>
                                      </p:to>
                                    </p:set>
                                    <p:animEffect filter="fade" transition="in">
                                      <p:cBhvr>
                                        <p:cTn dur="1000"/>
                                        <p:tgtEl>
                                          <p:spTgt spid="7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2" st="2"/>
                                            </p:txEl>
                                          </p:spTgt>
                                        </p:tgtEl>
                                        <p:attrNameLst>
                                          <p:attrName>style.visibility</p:attrName>
                                        </p:attrNameLst>
                                      </p:cBhvr>
                                      <p:to>
                                        <p:strVal val="visible"/>
                                      </p:to>
                                    </p:set>
                                    <p:animEffect filter="fade" transition="in">
                                      <p:cBhvr>
                                        <p:cTn dur="1000"/>
                                        <p:tgtEl>
                                          <p:spTgt spid="7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3" st="3"/>
                                            </p:txEl>
                                          </p:spTgt>
                                        </p:tgtEl>
                                        <p:attrNameLst>
                                          <p:attrName>style.visibility</p:attrName>
                                        </p:attrNameLst>
                                      </p:cBhvr>
                                      <p:to>
                                        <p:strVal val="visible"/>
                                      </p:to>
                                    </p:set>
                                    <p:animEffect filter="fade" transition="in">
                                      <p:cBhvr>
                                        <p:cTn dur="1000"/>
                                        <p:tgtEl>
                                          <p:spTgt spid="7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4" st="4"/>
                                            </p:txEl>
                                          </p:spTgt>
                                        </p:tgtEl>
                                        <p:attrNameLst>
                                          <p:attrName>style.visibility</p:attrName>
                                        </p:attrNameLst>
                                      </p:cBhvr>
                                      <p:to>
                                        <p:strVal val="visible"/>
                                      </p:to>
                                    </p:set>
                                    <p:animEffect filter="fade" transition="in">
                                      <p:cBhvr>
                                        <p:cTn dur="1000"/>
                                        <p:tgtEl>
                                          <p:spTgt spid="7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7"/>
          <p:cNvSpPr txBox="1"/>
          <p:nvPr>
            <p:ph idx="1" type="body"/>
          </p:nvPr>
        </p:nvSpPr>
        <p:spPr>
          <a:xfrm>
            <a:off x="276600" y="1862300"/>
            <a:ext cx="8354400" cy="2768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La ricerca e il filtro all’interno dei dati è fondamentale, una buona interfaccia di filtro o di ricerca:</a:t>
            </a:r>
            <a:endParaRPr sz="1400"/>
          </a:p>
          <a:p>
            <a:pPr indent="-317500" lvl="0" marL="457200" rtl="0" algn="l">
              <a:spcBef>
                <a:spcPts val="1600"/>
              </a:spcBef>
              <a:spcAft>
                <a:spcPts val="0"/>
              </a:spcAft>
              <a:buSzPts val="1400"/>
              <a:buChar char="●"/>
            </a:pPr>
            <a:r>
              <a:rPr lang="it" sz="1400"/>
              <a:t>Deve rispondere il più velocemente possibile alle azioni degli utenti. Ma non è necessario reagire a ogni singola digitazione dell’utente se questo rallenta troppo le performance.</a:t>
            </a:r>
            <a:endParaRPr sz="1400"/>
          </a:p>
          <a:p>
            <a:pPr indent="-317500" lvl="0" marL="457200" rtl="0" algn="l">
              <a:spcBef>
                <a:spcPts val="0"/>
              </a:spcBef>
              <a:spcAft>
                <a:spcPts val="0"/>
              </a:spcAft>
              <a:buSzPts val="1400"/>
              <a:buChar char="●"/>
            </a:pPr>
            <a:r>
              <a:rPr lang="it" sz="1400"/>
              <a:t>Deve permettere agli utenti di raffinare la ricerca, aggiungendo nuovi filtri, fino a che non si ottengono i risultati desiderati.</a:t>
            </a:r>
            <a:endParaRPr sz="1400"/>
          </a:p>
          <a:p>
            <a:pPr indent="-317500" lvl="0" marL="457200" rtl="0" algn="l">
              <a:spcBef>
                <a:spcPts val="0"/>
              </a:spcBef>
              <a:spcAft>
                <a:spcPts val="0"/>
              </a:spcAft>
              <a:buSzPts val="1400"/>
              <a:buChar char="●"/>
            </a:pPr>
            <a:r>
              <a:rPr lang="it" sz="1400"/>
              <a:t>Deve mostrare i risultati contestuali ai dati che sono mostrati. Ad esempio, se si ricerca all’interno di una categoria, i risultati devono essere inerenti alla categoria.</a:t>
            </a:r>
            <a:endParaRPr sz="1400"/>
          </a:p>
          <a:p>
            <a:pPr indent="-317500" lvl="0" marL="457200" rtl="0" algn="l">
              <a:spcBef>
                <a:spcPts val="0"/>
              </a:spcBef>
              <a:spcAft>
                <a:spcPts val="0"/>
              </a:spcAft>
              <a:buSzPts val="1400"/>
              <a:buChar char="●"/>
            </a:pPr>
            <a:r>
              <a:rPr lang="it" sz="1400"/>
              <a:t>In alcuni casi, deve offrire combinazioni complesse di azioni affinché gli utenti possano effettuare ricerche più dettagliate.</a:t>
            </a:r>
            <a:endParaRPr sz="1400"/>
          </a:p>
          <a:p>
            <a:pPr indent="0" lvl="0" marL="0" rtl="0" algn="l">
              <a:spcBef>
                <a:spcPts val="1600"/>
              </a:spcBef>
              <a:spcAft>
                <a:spcPts val="1600"/>
              </a:spcAft>
              <a:buNone/>
            </a:pPr>
            <a:r>
              <a:t/>
            </a:r>
            <a:endParaRPr sz="1400"/>
          </a:p>
        </p:txBody>
      </p:sp>
      <p:sp>
        <p:nvSpPr>
          <p:cNvPr id="772" name="Google Shape;772;p9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Ricerca e filtro dei dati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0" st="0"/>
                                            </p:txEl>
                                          </p:spTgt>
                                        </p:tgtEl>
                                        <p:attrNameLst>
                                          <p:attrName>style.visibility</p:attrName>
                                        </p:attrNameLst>
                                      </p:cBhvr>
                                      <p:to>
                                        <p:strVal val="visible"/>
                                      </p:to>
                                    </p:set>
                                    <p:animEffect filter="fade" transition="in">
                                      <p:cBhvr>
                                        <p:cTn dur="1000"/>
                                        <p:tgtEl>
                                          <p:spTgt spid="7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1" st="1"/>
                                            </p:txEl>
                                          </p:spTgt>
                                        </p:tgtEl>
                                        <p:attrNameLst>
                                          <p:attrName>style.visibility</p:attrName>
                                        </p:attrNameLst>
                                      </p:cBhvr>
                                      <p:to>
                                        <p:strVal val="visible"/>
                                      </p:to>
                                    </p:set>
                                    <p:animEffect filter="fade" transition="in">
                                      <p:cBhvr>
                                        <p:cTn dur="1000"/>
                                        <p:tgtEl>
                                          <p:spTgt spid="7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2" st="2"/>
                                            </p:txEl>
                                          </p:spTgt>
                                        </p:tgtEl>
                                        <p:attrNameLst>
                                          <p:attrName>style.visibility</p:attrName>
                                        </p:attrNameLst>
                                      </p:cBhvr>
                                      <p:to>
                                        <p:strVal val="visible"/>
                                      </p:to>
                                    </p:set>
                                    <p:animEffect filter="fade" transition="in">
                                      <p:cBhvr>
                                        <p:cTn dur="1000"/>
                                        <p:tgtEl>
                                          <p:spTgt spid="7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3" st="3"/>
                                            </p:txEl>
                                          </p:spTgt>
                                        </p:tgtEl>
                                        <p:attrNameLst>
                                          <p:attrName>style.visibility</p:attrName>
                                        </p:attrNameLst>
                                      </p:cBhvr>
                                      <p:to>
                                        <p:strVal val="visible"/>
                                      </p:to>
                                    </p:set>
                                    <p:animEffect filter="fade" transition="in">
                                      <p:cBhvr>
                                        <p:cTn dur="1000"/>
                                        <p:tgtEl>
                                          <p:spTgt spid="7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4" st="4"/>
                                            </p:txEl>
                                          </p:spTgt>
                                        </p:tgtEl>
                                        <p:attrNameLst>
                                          <p:attrName>style.visibility</p:attrName>
                                        </p:attrNameLst>
                                      </p:cBhvr>
                                      <p:to>
                                        <p:strVal val="visible"/>
                                      </p:to>
                                    </p:set>
                                    <p:animEffect filter="fade" transition="in">
                                      <p:cBhvr>
                                        <p:cTn dur="1000"/>
                                        <p:tgtEl>
                                          <p:spTgt spid="7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xEl>
                                              <p:pRg end="5" st="5"/>
                                            </p:txEl>
                                          </p:spTgt>
                                        </p:tgtEl>
                                        <p:attrNameLst>
                                          <p:attrName>style.visibility</p:attrName>
                                        </p:attrNameLst>
                                      </p:cBhvr>
                                      <p:to>
                                        <p:strVal val="visible"/>
                                      </p:to>
                                    </p:set>
                                    <p:animEffect filter="fade" transition="in">
                                      <p:cBhvr>
                                        <p:cTn dur="1000"/>
                                        <p:tgtEl>
                                          <p:spTgt spid="7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Input dagli utenti: Form e Controlli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9"/>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Nella realizzazione dei form è opportuno tenere a mente i seguenti principi:</a:t>
            </a:r>
            <a:endParaRPr sz="1400"/>
          </a:p>
          <a:p>
            <a:pPr indent="-317500" lvl="0" marL="457200" rtl="0" algn="l">
              <a:lnSpc>
                <a:spcPct val="115000"/>
              </a:lnSpc>
              <a:spcBef>
                <a:spcPts val="1600"/>
              </a:spcBef>
              <a:spcAft>
                <a:spcPts val="0"/>
              </a:spcAft>
              <a:buSzPts val="1400"/>
              <a:buChar char="●"/>
            </a:pPr>
            <a:r>
              <a:rPr lang="it" sz="1400"/>
              <a:t>Minimizzare il tempo e lo sforzo richiesto all’utente per compilare il form. Ad esempio, se si richiede il codice fiscale, è inutile richiedere la data di nascita, ma si può precompilare.</a:t>
            </a:r>
            <a:endParaRPr sz="1400"/>
          </a:p>
          <a:p>
            <a:pPr indent="-317500" lvl="0" marL="457200" rtl="0" algn="l">
              <a:lnSpc>
                <a:spcPct val="115000"/>
              </a:lnSpc>
              <a:spcBef>
                <a:spcPts val="0"/>
              </a:spcBef>
              <a:spcAft>
                <a:spcPts val="0"/>
              </a:spcAft>
              <a:buSzPts val="1400"/>
              <a:buChar char="●"/>
            </a:pPr>
            <a:r>
              <a:rPr lang="it" sz="1400"/>
              <a:t>Fare in modo che l’utente capisca con precisione lo scopo del form.</a:t>
            </a:r>
            <a:endParaRPr sz="1400"/>
          </a:p>
          <a:p>
            <a:pPr indent="-317500" lvl="0" marL="457200" rtl="0" algn="l">
              <a:lnSpc>
                <a:spcPct val="115000"/>
              </a:lnSpc>
              <a:spcBef>
                <a:spcPts val="0"/>
              </a:spcBef>
              <a:spcAft>
                <a:spcPts val="0"/>
              </a:spcAft>
              <a:buSzPts val="1400"/>
              <a:buChar char="●"/>
            </a:pPr>
            <a:r>
              <a:rPr lang="it" sz="1400"/>
              <a:t>Minimizzare il numero di elementi grafici, mantenere il form semplice, pulito e orientato all’obiettivo.</a:t>
            </a:r>
            <a:endParaRPr sz="1400"/>
          </a:p>
          <a:p>
            <a:pPr indent="-317500" lvl="0" marL="457200" rtl="0" algn="l">
              <a:lnSpc>
                <a:spcPct val="115000"/>
              </a:lnSpc>
              <a:spcBef>
                <a:spcPts val="0"/>
              </a:spcBef>
              <a:spcAft>
                <a:spcPts val="0"/>
              </a:spcAft>
              <a:buSzPts val="1400"/>
              <a:buChar char="●"/>
            </a:pPr>
            <a:r>
              <a:rPr lang="it" sz="1400"/>
              <a:t>Raggruppare gli elementi del form in sezioni, quando è possibile.</a:t>
            </a:r>
            <a:endParaRPr sz="1400"/>
          </a:p>
          <a:p>
            <a:pPr indent="-317500" lvl="0" marL="457200" rtl="0" algn="l">
              <a:lnSpc>
                <a:spcPct val="115000"/>
              </a:lnSpc>
              <a:spcBef>
                <a:spcPts val="0"/>
              </a:spcBef>
              <a:spcAft>
                <a:spcPts val="0"/>
              </a:spcAft>
              <a:buSzPts val="1400"/>
              <a:buChar char="●"/>
            </a:pPr>
            <a:r>
              <a:rPr lang="it" sz="1400"/>
              <a:t>Permettere di mostrare/nascondere le sezioni in caso di form lunghe e complesse. Le sezioni opzionali potrebbero essere nascoste di default.</a:t>
            </a:r>
            <a:endParaRPr sz="1400"/>
          </a:p>
          <a:p>
            <a:pPr indent="-330200" lvl="0" marL="457200" rtl="0" algn="l">
              <a:lnSpc>
                <a:spcPct val="115000"/>
              </a:lnSpc>
              <a:spcBef>
                <a:spcPts val="0"/>
              </a:spcBef>
              <a:spcAft>
                <a:spcPts val="0"/>
              </a:spcAft>
              <a:buSzPts val="1600"/>
              <a:buChar char="●"/>
            </a:pPr>
            <a:r>
              <a:rPr lang="it" sz="1400"/>
              <a:t>Gli elementi all’interno del form devono essere allineati verticalmente per evitare di affaticare la vista.</a:t>
            </a:r>
            <a:endParaRPr sz="1400"/>
          </a:p>
          <a:p>
            <a:pPr indent="0" lvl="0" marL="457200" rtl="0" algn="l">
              <a:lnSpc>
                <a:spcPct val="115000"/>
              </a:lnSpc>
              <a:spcBef>
                <a:spcPts val="1600"/>
              </a:spcBef>
              <a:spcAft>
                <a:spcPts val="0"/>
              </a:spcAft>
              <a:buNone/>
            </a:pPr>
            <a:r>
              <a:t/>
            </a:r>
            <a:endParaRPr sz="1400"/>
          </a:p>
          <a:p>
            <a:pPr indent="0" lvl="0" marL="457200" rtl="0" algn="l">
              <a:lnSpc>
                <a:spcPct val="115000"/>
              </a:lnSpc>
              <a:spcBef>
                <a:spcPts val="1600"/>
              </a:spcBef>
              <a:spcAft>
                <a:spcPts val="0"/>
              </a:spcAft>
              <a:buNone/>
            </a:pPr>
            <a:r>
              <a:t/>
            </a:r>
            <a:endParaRPr sz="1400"/>
          </a:p>
          <a:p>
            <a:pPr indent="0" lvl="0" marL="0" rtl="0" algn="l">
              <a:spcBef>
                <a:spcPts val="1600"/>
              </a:spcBef>
              <a:spcAft>
                <a:spcPts val="1600"/>
              </a:spcAft>
              <a:buNone/>
            </a:pPr>
            <a:r>
              <a:t/>
            </a:r>
            <a:endParaRPr sz="1200"/>
          </a:p>
        </p:txBody>
      </p:sp>
      <p:sp>
        <p:nvSpPr>
          <p:cNvPr id="783" name="Google Shape;783;p9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Form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0"/>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it" sz="1400"/>
              <a:t>Indicare chiaramente i campi richiesti e quelli opzionali. Ad esempio usando un asterisco (*) o, ancora meglio, indicare ciò che è opzionale.</a:t>
            </a:r>
            <a:endParaRPr sz="1400"/>
          </a:p>
          <a:p>
            <a:pPr indent="-317500" lvl="0" marL="457200" rtl="0" algn="l">
              <a:lnSpc>
                <a:spcPct val="115000"/>
              </a:lnSpc>
              <a:spcBef>
                <a:spcPts val="0"/>
              </a:spcBef>
              <a:spcAft>
                <a:spcPts val="0"/>
              </a:spcAft>
              <a:buSzPts val="1400"/>
              <a:buChar char="●"/>
            </a:pPr>
            <a:r>
              <a:rPr lang="it" sz="1400"/>
              <a:t>Usare sempre etichette, istruzioni, aiuto, esempi comprensibili agli utenti.</a:t>
            </a:r>
            <a:endParaRPr sz="1400"/>
          </a:p>
          <a:p>
            <a:pPr indent="-317500" lvl="0" marL="457200" rtl="0" algn="l">
              <a:lnSpc>
                <a:spcPct val="115000"/>
              </a:lnSpc>
              <a:spcBef>
                <a:spcPts val="0"/>
              </a:spcBef>
              <a:spcAft>
                <a:spcPts val="0"/>
              </a:spcAft>
              <a:buSzPts val="1400"/>
              <a:buChar char="●"/>
            </a:pPr>
            <a:r>
              <a:rPr lang="it" sz="1400"/>
              <a:t>Utilizzare i controlli grafici appropriati per l’elemento che si vuole l’utente inserisca. Se mostrate un’area di testo, l’utente assumerà di poter aggiungere tante linee.</a:t>
            </a:r>
            <a:endParaRPr sz="1400"/>
          </a:p>
          <a:p>
            <a:pPr indent="-317500" lvl="0" marL="457200" rtl="0" algn="l">
              <a:lnSpc>
                <a:spcPct val="115000"/>
              </a:lnSpc>
              <a:spcBef>
                <a:spcPts val="0"/>
              </a:spcBef>
              <a:spcAft>
                <a:spcPts val="0"/>
              </a:spcAft>
              <a:buSzPts val="1400"/>
              <a:buChar char="●"/>
            </a:pPr>
            <a:r>
              <a:rPr lang="it" sz="1400"/>
              <a:t>Se un campo richiede una formattazione particolare (es. la data), rendere esplicito il formato richiesto. Nel caso delle date è preferibile un sistema di scelta grafico per selezionarle.</a:t>
            </a:r>
            <a:endParaRPr sz="1400"/>
          </a:p>
          <a:p>
            <a:pPr indent="-317500" lvl="0" marL="457200" rtl="0" algn="l">
              <a:lnSpc>
                <a:spcPct val="115000"/>
              </a:lnSpc>
              <a:spcBef>
                <a:spcPts val="0"/>
              </a:spcBef>
              <a:spcAft>
                <a:spcPts val="0"/>
              </a:spcAft>
              <a:buSzPts val="1400"/>
              <a:buChar char="●"/>
            </a:pPr>
            <a:r>
              <a:rPr lang="it" sz="1400"/>
              <a:t>Effettuare la validazione dei campi appena possibile (ma non durante la digitazione) per prevenire errori. Negli errori è opportuno mostrare i campi che li hanno generati, magari cambiando il colore in rosso con una spiegazione di fianco.</a:t>
            </a:r>
            <a:endParaRPr sz="1400"/>
          </a:p>
          <a:p>
            <a:pPr indent="-317500" lvl="0" marL="457200" rtl="0" algn="l">
              <a:lnSpc>
                <a:spcPct val="115000"/>
              </a:lnSpc>
              <a:spcBef>
                <a:spcPts val="0"/>
              </a:spcBef>
              <a:spcAft>
                <a:spcPts val="0"/>
              </a:spcAft>
              <a:buSzPts val="1400"/>
              <a:buChar char="●"/>
            </a:pPr>
            <a:r>
              <a:rPr lang="it" sz="1400"/>
              <a:t>Quando un utente ha completato il form, è importante informare dell’avvenuta ricezione e di cosa succederà dopo.</a:t>
            </a:r>
            <a:endParaRPr sz="1400"/>
          </a:p>
          <a:p>
            <a:pPr indent="0" lvl="0" marL="0" rtl="0" algn="l">
              <a:lnSpc>
                <a:spcPct val="115000"/>
              </a:lnSpc>
              <a:spcBef>
                <a:spcPts val="1600"/>
              </a:spcBef>
              <a:spcAft>
                <a:spcPts val="1600"/>
              </a:spcAft>
              <a:buNone/>
            </a:pPr>
            <a:r>
              <a:t/>
            </a:r>
            <a:endParaRPr sz="1400"/>
          </a:p>
        </p:txBody>
      </p:sp>
      <p:sp>
        <p:nvSpPr>
          <p:cNvPr id="789" name="Google Shape;789;p10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Form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Messaggi di errore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Struttura dei Testi</a:t>
            </a:r>
            <a:endParaRPr/>
          </a:p>
        </p:txBody>
      </p:sp>
      <p:sp>
        <p:nvSpPr>
          <p:cNvPr id="119" name="Google Shape;119;p21"/>
          <p:cNvSpPr txBox="1"/>
          <p:nvPr>
            <p:ph idx="1" type="body"/>
          </p:nvPr>
        </p:nvSpPr>
        <p:spPr>
          <a:xfrm>
            <a:off x="870675" y="1926800"/>
            <a:ext cx="76749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Linee guida per la gestione dei testi:</a:t>
            </a:r>
            <a:endParaRPr sz="1400"/>
          </a:p>
          <a:p>
            <a:pPr indent="-317500" lvl="0" marL="457200" rtl="0" algn="l">
              <a:spcBef>
                <a:spcPts val="1600"/>
              </a:spcBef>
              <a:spcAft>
                <a:spcPts val="0"/>
              </a:spcAft>
              <a:buSzPts val="1400"/>
              <a:buChar char="●"/>
            </a:pPr>
            <a:r>
              <a:rPr lang="it" sz="1400"/>
              <a:t>È importante effettuare un lavoro di </a:t>
            </a:r>
            <a:r>
              <a:rPr lang="it" sz="1400">
                <a:solidFill>
                  <a:schemeClr val="accent3"/>
                </a:solidFill>
              </a:rPr>
              <a:t>sintesi</a:t>
            </a:r>
            <a:r>
              <a:rPr lang="it" sz="1400"/>
              <a:t>, ma in alcuni casi è inevitabile avere testi lunghi.</a:t>
            </a:r>
            <a:endParaRPr sz="1400"/>
          </a:p>
          <a:p>
            <a:pPr indent="-317500" lvl="0" marL="457200" rtl="0" algn="l">
              <a:spcBef>
                <a:spcPts val="0"/>
              </a:spcBef>
              <a:spcAft>
                <a:spcPts val="0"/>
              </a:spcAft>
              <a:buSzPts val="1400"/>
              <a:buChar char="●"/>
            </a:pPr>
            <a:r>
              <a:rPr lang="it" sz="1400"/>
              <a:t>Chi legge è in cerca di riferimenti: se si cerca un prodotto non è detto che si vogliano tutte le informazioni, magari si vuole sapere solo il prezzo o la disponibilità.</a:t>
            </a:r>
            <a:endParaRPr sz="1400"/>
          </a:p>
          <a:p>
            <a:pPr indent="-317500" lvl="0" marL="457200" rtl="0" algn="l">
              <a:spcBef>
                <a:spcPts val="0"/>
              </a:spcBef>
              <a:spcAft>
                <a:spcPts val="0"/>
              </a:spcAft>
              <a:buSzPts val="1400"/>
              <a:buChar char="●"/>
            </a:pPr>
            <a:r>
              <a:rPr lang="it" sz="1400"/>
              <a:t>Gli utenti spesso leggono usando il cosiddetto </a:t>
            </a:r>
            <a:r>
              <a:rPr lang="it" sz="1400">
                <a:solidFill>
                  <a:schemeClr val="accent3"/>
                </a:solidFill>
              </a:rPr>
              <a:t>scanning</a:t>
            </a:r>
            <a:r>
              <a:rPr lang="it" sz="1400"/>
              <a:t>. In questo caso gli utenti cercano titoli, parole in grassetto o in corsivo, o testo colorato. Se si evidenziano le parole chiave si semplifica questo processo.</a:t>
            </a:r>
            <a:endParaRPr sz="1400"/>
          </a:p>
          <a:p>
            <a:pPr indent="-317500" lvl="0" marL="457200" rtl="0" algn="l">
              <a:spcBef>
                <a:spcPts val="0"/>
              </a:spcBef>
              <a:spcAft>
                <a:spcPts val="0"/>
              </a:spcAft>
              <a:buSzPts val="1400"/>
              <a:buChar char="●"/>
            </a:pPr>
            <a:r>
              <a:rPr lang="it" sz="1400"/>
              <a:t>Il testo va diviso in </a:t>
            </a:r>
            <a:r>
              <a:rPr lang="it" sz="1400">
                <a:solidFill>
                  <a:schemeClr val="accent3"/>
                </a:solidFill>
              </a:rPr>
              <a:t>paragrafi brevi e omogenei</a:t>
            </a:r>
            <a:r>
              <a:rPr lang="it" sz="1400"/>
              <a:t> con un solo concetto per paragrafo.</a:t>
            </a:r>
            <a:endParaRPr sz="1400"/>
          </a:p>
          <a:p>
            <a:pPr indent="-317500" lvl="0" marL="457200" rtl="0" algn="l">
              <a:spcBef>
                <a:spcPts val="0"/>
              </a:spcBef>
              <a:spcAft>
                <a:spcPts val="0"/>
              </a:spcAft>
              <a:buSzPts val="1400"/>
              <a:buChar char="●"/>
            </a:pPr>
            <a:r>
              <a:rPr lang="it" sz="1400"/>
              <a:t>Le persone notano i testi scritti in forma di domanda/risposta, gli elenchi puntati/numerati e altre forme grafiche che permettono al testo di emergere.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1000"/>
                                        <p:tgtEl>
                                          <p:spTgt spid="1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2"/>
          <p:cNvSpPr txBox="1"/>
          <p:nvPr>
            <p:ph idx="1" type="body"/>
          </p:nvPr>
        </p:nvSpPr>
        <p:spPr>
          <a:xfrm>
            <a:off x="276600" y="1862300"/>
            <a:ext cx="8354400" cy="328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t>La progettazione dei messaggi di errore è fondamentale nella realizzazione di una UI. Alcune regole:</a:t>
            </a:r>
            <a:endParaRPr sz="1400"/>
          </a:p>
          <a:p>
            <a:pPr indent="-317500" lvl="0" marL="457200" rtl="0" algn="l">
              <a:spcBef>
                <a:spcPts val="0"/>
              </a:spcBef>
              <a:spcAft>
                <a:spcPts val="0"/>
              </a:spcAft>
              <a:buSzPts val="1400"/>
              <a:buChar char="●"/>
            </a:pPr>
            <a:r>
              <a:rPr lang="it" sz="1400"/>
              <a:t>Il miglior messaggio di errore </a:t>
            </a:r>
            <a:r>
              <a:rPr lang="it" sz="1400">
                <a:solidFill>
                  <a:schemeClr val="accent3"/>
                </a:solidFill>
              </a:rPr>
              <a:t>è quello che non appare</a:t>
            </a:r>
            <a:r>
              <a:rPr lang="it" sz="1400"/>
              <a:t>, l’ideale sarebbe di prevenire i possibili errori. Tuttavia, quando non si riesce è importante saper gestire i messaggi di errore, perché questi ultimi possono cambiare la percezione sul sistema.</a:t>
            </a:r>
            <a:endParaRPr sz="1400"/>
          </a:p>
          <a:p>
            <a:pPr indent="-317500" lvl="0" marL="457200" rtl="0" algn="l">
              <a:spcBef>
                <a:spcPts val="0"/>
              </a:spcBef>
              <a:spcAft>
                <a:spcPts val="0"/>
              </a:spcAft>
              <a:buSzPts val="1400"/>
              <a:buChar char="●"/>
            </a:pPr>
            <a:r>
              <a:rPr lang="it" sz="1400"/>
              <a:t>I messaggi devono essere </a:t>
            </a:r>
            <a:r>
              <a:rPr lang="it" sz="1400">
                <a:solidFill>
                  <a:schemeClr val="accent3"/>
                </a:solidFill>
              </a:rPr>
              <a:t>educati</a:t>
            </a:r>
            <a:r>
              <a:rPr lang="it" sz="1400"/>
              <a:t>, </a:t>
            </a:r>
            <a:r>
              <a:rPr lang="it" sz="1400">
                <a:solidFill>
                  <a:schemeClr val="accent3"/>
                </a:solidFill>
              </a:rPr>
              <a:t>concisi</a:t>
            </a:r>
            <a:r>
              <a:rPr lang="it" sz="1400"/>
              <a:t>, </a:t>
            </a:r>
            <a:r>
              <a:rPr lang="it" sz="1400">
                <a:solidFill>
                  <a:schemeClr val="accent3"/>
                </a:solidFill>
              </a:rPr>
              <a:t>consistenti</a:t>
            </a:r>
            <a:r>
              <a:rPr lang="it" sz="1400"/>
              <a:t> e </a:t>
            </a:r>
            <a:r>
              <a:rPr lang="it" sz="1400">
                <a:solidFill>
                  <a:schemeClr val="accent3"/>
                </a:solidFill>
              </a:rPr>
              <a:t>costruttivi</a:t>
            </a:r>
            <a:r>
              <a:rPr lang="it" sz="1400"/>
              <a:t>. Non bisogna tentare di essere divertenti.</a:t>
            </a:r>
            <a:endParaRPr sz="1400"/>
          </a:p>
          <a:p>
            <a:pPr indent="-317500" lvl="0" marL="457200" rtl="0" algn="l">
              <a:spcBef>
                <a:spcPts val="0"/>
              </a:spcBef>
              <a:spcAft>
                <a:spcPts val="0"/>
              </a:spcAft>
              <a:buSzPts val="1400"/>
              <a:buChar char="●"/>
            </a:pPr>
            <a:r>
              <a:rPr lang="it" sz="1400"/>
              <a:t>I messaggi di errore devono essere orientati all’utente e non al sistema. Si possono eventualmente aggiungere al testo dei codici numerici e dei pulsanti per segnalare l’errore.</a:t>
            </a:r>
            <a:endParaRPr sz="1400"/>
          </a:p>
          <a:p>
            <a:pPr indent="-317500" lvl="0" marL="457200" rtl="0" algn="l">
              <a:spcBef>
                <a:spcPts val="0"/>
              </a:spcBef>
              <a:spcAft>
                <a:spcPts val="0"/>
              </a:spcAft>
              <a:buSzPts val="1400"/>
              <a:buChar char="●"/>
            </a:pPr>
            <a:r>
              <a:rPr lang="it" sz="1400"/>
              <a:t>In alcuni casi è opportuno </a:t>
            </a:r>
            <a:r>
              <a:rPr lang="it" sz="1400">
                <a:solidFill>
                  <a:schemeClr val="accent3"/>
                </a:solidFill>
              </a:rPr>
              <a:t>prevedere una soluzione al problema</a:t>
            </a:r>
            <a:r>
              <a:rPr lang="it" sz="1400"/>
              <a:t>. Esempio: il messaggio "Password sbagliata." potrebbe mostrare anche un pulsante per reimpostarla.</a:t>
            </a:r>
            <a:endParaRPr sz="1400"/>
          </a:p>
          <a:p>
            <a:pPr indent="-317500" lvl="0" marL="457200" rtl="0" algn="l">
              <a:spcBef>
                <a:spcPts val="0"/>
              </a:spcBef>
              <a:spcAft>
                <a:spcPts val="0"/>
              </a:spcAft>
              <a:buSzPts val="1400"/>
              <a:buChar char="●"/>
            </a:pPr>
            <a:r>
              <a:rPr lang="it" sz="1400"/>
              <a:t>Se si sta compiendo un’operazione particolarmente delicata o irreversibile è opportuno richiedere una conferma.</a:t>
            </a:r>
            <a:endParaRPr sz="1400"/>
          </a:p>
        </p:txBody>
      </p:sp>
      <p:sp>
        <p:nvSpPr>
          <p:cNvPr id="800" name="Google Shape;800;p10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Messaggi di errore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10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1000"/>
                                        <p:tgtEl>
                                          <p:spTgt spid="7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1000"/>
                                        <p:tgtEl>
                                          <p:spTgt spid="7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3" st="3"/>
                                            </p:txEl>
                                          </p:spTgt>
                                        </p:tgtEl>
                                        <p:attrNameLst>
                                          <p:attrName>style.visibility</p:attrName>
                                        </p:attrNameLst>
                                      </p:cBhvr>
                                      <p:to>
                                        <p:strVal val="visible"/>
                                      </p:to>
                                    </p:set>
                                    <p:animEffect filter="fade" transition="in">
                                      <p:cBhvr>
                                        <p:cTn dur="1000"/>
                                        <p:tgtEl>
                                          <p:spTgt spid="7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4" st="4"/>
                                            </p:txEl>
                                          </p:spTgt>
                                        </p:tgtEl>
                                        <p:attrNameLst>
                                          <p:attrName>style.visibility</p:attrName>
                                        </p:attrNameLst>
                                      </p:cBhvr>
                                      <p:to>
                                        <p:strVal val="visible"/>
                                      </p:to>
                                    </p:set>
                                    <p:animEffect filter="fade" transition="in">
                                      <p:cBhvr>
                                        <p:cTn dur="1000"/>
                                        <p:tgtEl>
                                          <p:spTgt spid="7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5" st="5"/>
                                            </p:txEl>
                                          </p:spTgt>
                                        </p:tgtEl>
                                        <p:attrNameLst>
                                          <p:attrName>style.visibility</p:attrName>
                                        </p:attrNameLst>
                                      </p:cBhvr>
                                      <p:to>
                                        <p:strVal val="visible"/>
                                      </p:to>
                                    </p:set>
                                    <p:animEffect filter="fade" transition="in">
                                      <p:cBhvr>
                                        <p:cTn dur="1000"/>
                                        <p:tgtEl>
                                          <p:spTgt spid="7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Esempi: google moduli</a:t>
            </a:r>
            <a:endParaRPr/>
          </a:p>
        </p:txBody>
      </p:sp>
      <p:pic>
        <p:nvPicPr>
          <p:cNvPr id="806" name="Google Shape;806;p103"/>
          <p:cNvPicPr preferRelativeResize="0"/>
          <p:nvPr/>
        </p:nvPicPr>
        <p:blipFill>
          <a:blip r:embed="rId3">
            <a:alphaModFix/>
          </a:blip>
          <a:stretch>
            <a:fillRect/>
          </a:stretch>
        </p:blipFill>
        <p:spPr>
          <a:xfrm>
            <a:off x="1434938" y="2230325"/>
            <a:ext cx="6296025" cy="2209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Esempi</a:t>
            </a:r>
            <a:r>
              <a:rPr lang="it" sz="4200"/>
              <a:t>: github.com</a:t>
            </a:r>
            <a:endParaRPr/>
          </a:p>
        </p:txBody>
      </p:sp>
      <p:pic>
        <p:nvPicPr>
          <p:cNvPr id="812" name="Google Shape;812;p104"/>
          <p:cNvPicPr preferRelativeResize="0"/>
          <p:nvPr/>
        </p:nvPicPr>
        <p:blipFill>
          <a:blip r:embed="rId3">
            <a:alphaModFix/>
          </a:blip>
          <a:stretch>
            <a:fillRect/>
          </a:stretch>
        </p:blipFill>
        <p:spPr>
          <a:xfrm>
            <a:off x="5127375" y="1737975"/>
            <a:ext cx="3807164" cy="3332275"/>
          </a:xfrm>
          <a:prstGeom prst="rect">
            <a:avLst/>
          </a:prstGeom>
          <a:noFill/>
          <a:ln>
            <a:noFill/>
          </a:ln>
        </p:spPr>
      </p:pic>
      <p:pic>
        <p:nvPicPr>
          <p:cNvPr id="813" name="Google Shape;813;p104"/>
          <p:cNvPicPr preferRelativeResize="0"/>
          <p:nvPr/>
        </p:nvPicPr>
        <p:blipFill>
          <a:blip r:embed="rId4">
            <a:alphaModFix/>
          </a:blip>
          <a:stretch>
            <a:fillRect/>
          </a:stretch>
        </p:blipFill>
        <p:spPr>
          <a:xfrm>
            <a:off x="145100" y="2087138"/>
            <a:ext cx="4895849" cy="248735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Esempi: Mail</a:t>
            </a:r>
            <a:endParaRPr/>
          </a:p>
        </p:txBody>
      </p:sp>
      <p:pic>
        <p:nvPicPr>
          <p:cNvPr id="819" name="Google Shape;819;p105"/>
          <p:cNvPicPr preferRelativeResize="0"/>
          <p:nvPr/>
        </p:nvPicPr>
        <p:blipFill>
          <a:blip r:embed="rId3">
            <a:alphaModFix/>
          </a:blip>
          <a:stretch>
            <a:fillRect/>
          </a:stretch>
        </p:blipFill>
        <p:spPr>
          <a:xfrm>
            <a:off x="1592875" y="2428150"/>
            <a:ext cx="2514600" cy="2105025"/>
          </a:xfrm>
          <a:prstGeom prst="rect">
            <a:avLst/>
          </a:prstGeom>
          <a:noFill/>
          <a:ln>
            <a:noFill/>
          </a:ln>
        </p:spPr>
      </p:pic>
      <p:sp>
        <p:nvSpPr>
          <p:cNvPr id="820" name="Google Shape;820;p105"/>
          <p:cNvSpPr txBox="1"/>
          <p:nvPr/>
        </p:nvSpPr>
        <p:spPr>
          <a:xfrm>
            <a:off x="2110075" y="1978275"/>
            <a:ext cx="148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lt2"/>
                </a:solidFill>
                <a:latin typeface="Roboto"/>
                <a:ea typeface="Roboto"/>
                <a:cs typeface="Roboto"/>
                <a:sym typeface="Roboto"/>
              </a:rPr>
              <a:t>Apple</a:t>
            </a:r>
            <a:endParaRPr>
              <a:solidFill>
                <a:schemeClr val="lt2"/>
              </a:solidFill>
              <a:latin typeface="Roboto"/>
              <a:ea typeface="Roboto"/>
              <a:cs typeface="Roboto"/>
              <a:sym typeface="Roboto"/>
            </a:endParaRPr>
          </a:p>
        </p:txBody>
      </p:sp>
      <p:pic>
        <p:nvPicPr>
          <p:cNvPr id="821" name="Google Shape;821;p105"/>
          <p:cNvPicPr preferRelativeResize="0"/>
          <p:nvPr/>
        </p:nvPicPr>
        <p:blipFill>
          <a:blip r:embed="rId4">
            <a:alphaModFix/>
          </a:blip>
          <a:stretch>
            <a:fillRect/>
          </a:stretch>
        </p:blipFill>
        <p:spPr>
          <a:xfrm>
            <a:off x="4311150" y="2704375"/>
            <a:ext cx="4219575" cy="1552575"/>
          </a:xfrm>
          <a:prstGeom prst="rect">
            <a:avLst/>
          </a:prstGeom>
          <a:noFill/>
          <a:ln>
            <a:noFill/>
          </a:ln>
        </p:spPr>
      </p:pic>
      <p:sp>
        <p:nvSpPr>
          <p:cNvPr id="822" name="Google Shape;822;p105"/>
          <p:cNvSpPr txBox="1"/>
          <p:nvPr/>
        </p:nvSpPr>
        <p:spPr>
          <a:xfrm>
            <a:off x="5680838" y="1978275"/>
            <a:ext cx="148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lt2"/>
                </a:solidFill>
                <a:latin typeface="Roboto"/>
                <a:ea typeface="Roboto"/>
                <a:cs typeface="Roboto"/>
                <a:sym typeface="Roboto"/>
              </a:rPr>
              <a:t>Gmail</a:t>
            </a:r>
            <a:endParaRPr>
              <a:solidFill>
                <a:schemeClr val="lt2"/>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sz="4200"/>
              <a:t>Esempi</a:t>
            </a:r>
            <a:r>
              <a:rPr lang="it" sz="4200"/>
              <a:t>: app IO</a:t>
            </a:r>
            <a:endParaRPr/>
          </a:p>
        </p:txBody>
      </p:sp>
      <p:pic>
        <p:nvPicPr>
          <p:cNvPr id="828" name="Google Shape;828;p106"/>
          <p:cNvPicPr preferRelativeResize="0"/>
          <p:nvPr/>
        </p:nvPicPr>
        <p:blipFill>
          <a:blip r:embed="rId3">
            <a:alphaModFix/>
          </a:blip>
          <a:stretch>
            <a:fillRect/>
          </a:stretch>
        </p:blipFill>
        <p:spPr>
          <a:xfrm>
            <a:off x="4795313" y="1725775"/>
            <a:ext cx="1883824" cy="3332275"/>
          </a:xfrm>
          <a:prstGeom prst="rect">
            <a:avLst/>
          </a:prstGeom>
          <a:noFill/>
          <a:ln>
            <a:noFill/>
          </a:ln>
        </p:spPr>
      </p:pic>
      <p:cxnSp>
        <p:nvCxnSpPr>
          <p:cNvPr id="829" name="Google Shape;829;p106"/>
          <p:cNvCxnSpPr/>
          <p:nvPr/>
        </p:nvCxnSpPr>
        <p:spPr>
          <a:xfrm flipH="1" rot="10800000">
            <a:off x="590400" y="4117725"/>
            <a:ext cx="918900" cy="359100"/>
          </a:xfrm>
          <a:prstGeom prst="straightConnector1">
            <a:avLst/>
          </a:prstGeom>
          <a:noFill/>
          <a:ln cap="flat" cmpd="sng" w="9525">
            <a:solidFill>
              <a:schemeClr val="dk1"/>
            </a:solidFill>
            <a:prstDash val="solid"/>
            <a:round/>
            <a:headEnd len="med" w="med" type="none"/>
            <a:tailEnd len="med" w="med" type="triangle"/>
          </a:ln>
        </p:spPr>
      </p:cxnSp>
      <p:sp>
        <p:nvSpPr>
          <p:cNvPr id="830" name="Google Shape;830;p106"/>
          <p:cNvSpPr txBox="1"/>
          <p:nvPr/>
        </p:nvSpPr>
        <p:spPr>
          <a:xfrm>
            <a:off x="106725" y="4335350"/>
            <a:ext cx="5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No.</a:t>
            </a:r>
            <a:endParaRPr>
              <a:solidFill>
                <a:schemeClr val="lt2"/>
              </a:solidFill>
              <a:latin typeface="Roboto"/>
              <a:ea typeface="Roboto"/>
              <a:cs typeface="Roboto"/>
              <a:sym typeface="Roboto"/>
            </a:endParaRPr>
          </a:p>
        </p:txBody>
      </p:sp>
      <p:sp>
        <p:nvSpPr>
          <p:cNvPr id="831" name="Google Shape;831;p106"/>
          <p:cNvSpPr txBox="1"/>
          <p:nvPr/>
        </p:nvSpPr>
        <p:spPr>
          <a:xfrm>
            <a:off x="5110813" y="4170475"/>
            <a:ext cx="1252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     </a:t>
            </a:r>
            <a:r>
              <a:rPr lang="it">
                <a:solidFill>
                  <a:schemeClr val="lt2"/>
                </a:solidFill>
                <a:latin typeface="Roboto"/>
                <a:ea typeface="Roboto"/>
                <a:cs typeface="Roboto"/>
                <a:sym typeface="Roboto"/>
              </a:rPr>
              <a:t>Segnala</a:t>
            </a:r>
            <a:endParaRPr>
              <a:solidFill>
                <a:schemeClr val="lt2"/>
              </a:solidFill>
              <a:latin typeface="Roboto"/>
              <a:ea typeface="Roboto"/>
              <a:cs typeface="Roboto"/>
              <a:sym typeface="Roboto"/>
            </a:endParaRPr>
          </a:p>
        </p:txBody>
      </p:sp>
      <p:cxnSp>
        <p:nvCxnSpPr>
          <p:cNvPr id="832" name="Google Shape;832;p106"/>
          <p:cNvCxnSpPr>
            <a:endCxn id="833" idx="1"/>
          </p:cNvCxnSpPr>
          <p:nvPr/>
        </p:nvCxnSpPr>
        <p:spPr>
          <a:xfrm flipH="1" rot="10800000">
            <a:off x="6461125" y="4150750"/>
            <a:ext cx="446700" cy="223500"/>
          </a:xfrm>
          <a:prstGeom prst="straightConnector1">
            <a:avLst/>
          </a:prstGeom>
          <a:noFill/>
          <a:ln cap="flat" cmpd="sng" w="9525">
            <a:solidFill>
              <a:schemeClr val="dk1"/>
            </a:solidFill>
            <a:prstDash val="solid"/>
            <a:round/>
            <a:headEnd len="med" w="med" type="triangle"/>
            <a:tailEnd len="med" w="med" type="none"/>
          </a:ln>
        </p:spPr>
      </p:cxnSp>
      <p:sp>
        <p:nvSpPr>
          <p:cNvPr id="833" name="Google Shape;833;p106"/>
          <p:cNvSpPr txBox="1"/>
          <p:nvPr/>
        </p:nvSpPr>
        <p:spPr>
          <a:xfrm>
            <a:off x="6907825" y="3412000"/>
            <a:ext cx="211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Sì</a:t>
            </a:r>
            <a:r>
              <a:rPr lang="it">
                <a:solidFill>
                  <a:schemeClr val="lt2"/>
                </a:solidFill>
                <a:latin typeface="Roboto"/>
                <a:ea typeface="Roboto"/>
                <a:cs typeface="Roboto"/>
                <a:sym typeface="Roboto"/>
              </a:rPr>
              <a:t>. Il pulsante può anche essere mostrato dopo che l’utente ha cliccato su riprova ottenendo lo stesso errore.</a:t>
            </a:r>
            <a:endParaRPr>
              <a:solidFill>
                <a:schemeClr val="lt2"/>
              </a:solidFill>
              <a:latin typeface="Roboto"/>
              <a:ea typeface="Roboto"/>
              <a:cs typeface="Roboto"/>
              <a:sym typeface="Roboto"/>
            </a:endParaRPr>
          </a:p>
        </p:txBody>
      </p:sp>
      <p:cxnSp>
        <p:nvCxnSpPr>
          <p:cNvPr id="834" name="Google Shape;834;p106"/>
          <p:cNvCxnSpPr/>
          <p:nvPr/>
        </p:nvCxnSpPr>
        <p:spPr>
          <a:xfrm>
            <a:off x="5140425" y="3260500"/>
            <a:ext cx="674100" cy="0"/>
          </a:xfrm>
          <a:prstGeom prst="straightConnector1">
            <a:avLst/>
          </a:prstGeom>
          <a:noFill/>
          <a:ln cap="flat" cmpd="sng" w="28575">
            <a:solidFill>
              <a:schemeClr val="accent3"/>
            </a:solidFill>
            <a:prstDash val="solid"/>
            <a:round/>
            <a:headEnd len="med" w="med" type="none"/>
            <a:tailEnd len="med" w="med" type="none"/>
          </a:ln>
        </p:spPr>
      </p:cxnSp>
      <p:pic>
        <p:nvPicPr>
          <p:cNvPr id="835" name="Google Shape;835;p106"/>
          <p:cNvPicPr preferRelativeResize="0"/>
          <p:nvPr/>
        </p:nvPicPr>
        <p:blipFill>
          <a:blip r:embed="rId3">
            <a:alphaModFix/>
          </a:blip>
          <a:stretch>
            <a:fillRect/>
          </a:stretch>
        </p:blipFill>
        <p:spPr>
          <a:xfrm>
            <a:off x="1570725" y="1725775"/>
            <a:ext cx="1883824" cy="333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